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57"/>
  </p:notesMasterIdLst>
  <p:handoutMasterIdLst>
    <p:handoutMasterId r:id="rId58"/>
  </p:handoutMasterIdLst>
  <p:sldIdLst>
    <p:sldId id="256" r:id="rId2"/>
    <p:sldId id="257" r:id="rId3"/>
    <p:sldId id="258" r:id="rId4"/>
    <p:sldId id="260" r:id="rId5"/>
    <p:sldId id="272" r:id="rId6"/>
    <p:sldId id="259" r:id="rId7"/>
    <p:sldId id="262" r:id="rId8"/>
    <p:sldId id="263" r:id="rId9"/>
    <p:sldId id="264" r:id="rId10"/>
    <p:sldId id="266" r:id="rId11"/>
    <p:sldId id="267" r:id="rId12"/>
    <p:sldId id="268" r:id="rId13"/>
    <p:sldId id="269" r:id="rId14"/>
    <p:sldId id="270" r:id="rId15"/>
    <p:sldId id="271" r:id="rId16"/>
    <p:sldId id="273" r:id="rId17"/>
    <p:sldId id="274" r:id="rId18"/>
    <p:sldId id="278" r:id="rId19"/>
    <p:sldId id="275" r:id="rId20"/>
    <p:sldId id="279" r:id="rId21"/>
    <p:sldId id="280" r:id="rId22"/>
    <p:sldId id="276" r:id="rId23"/>
    <p:sldId id="281" r:id="rId24"/>
    <p:sldId id="282" r:id="rId25"/>
    <p:sldId id="283" r:id="rId26"/>
    <p:sldId id="291" r:id="rId27"/>
    <p:sldId id="290" r:id="rId28"/>
    <p:sldId id="287" r:id="rId29"/>
    <p:sldId id="288" r:id="rId30"/>
    <p:sldId id="289" r:id="rId31"/>
    <p:sldId id="277" r:id="rId32"/>
    <p:sldId id="285" r:id="rId33"/>
    <p:sldId id="286" r:id="rId34"/>
    <p:sldId id="284" r:id="rId35"/>
    <p:sldId id="292" r:id="rId36"/>
    <p:sldId id="294" r:id="rId37"/>
    <p:sldId id="295" r:id="rId38"/>
    <p:sldId id="296" r:id="rId39"/>
    <p:sldId id="297" r:id="rId40"/>
    <p:sldId id="298" r:id="rId41"/>
    <p:sldId id="299" r:id="rId42"/>
    <p:sldId id="300" r:id="rId43"/>
    <p:sldId id="301" r:id="rId44"/>
    <p:sldId id="304" r:id="rId45"/>
    <p:sldId id="305" r:id="rId46"/>
    <p:sldId id="306" r:id="rId47"/>
    <p:sldId id="302" r:id="rId48"/>
    <p:sldId id="307" r:id="rId49"/>
    <p:sldId id="308" r:id="rId50"/>
    <p:sldId id="309" r:id="rId51"/>
    <p:sldId id="303" r:id="rId52"/>
    <p:sldId id="311" r:id="rId53"/>
    <p:sldId id="313" r:id="rId54"/>
    <p:sldId id="336" r:id="rId55"/>
    <p:sldId id="317" r:id="rId5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4" d="100"/>
          <a:sy n="64" d="100"/>
        </p:scale>
        <p:origin x="84" y="2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7" d="100"/>
          <a:sy n="57" d="100"/>
        </p:scale>
        <p:origin x="2808" y="4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32369D8-D9BA-46A5-A9D8-825DB534597B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590F779C-0605-4E78-BBA0-43995B5E6F3B}">
      <dgm:prSet phldrT="[Text]"/>
      <dgm:spPr/>
      <dgm:t>
        <a:bodyPr/>
        <a:lstStyle/>
        <a:p>
          <a:r>
            <a:rPr lang="en-US" dirty="0"/>
            <a:t>Past	</a:t>
          </a:r>
          <a:endParaRPr lang="en-IN" dirty="0"/>
        </a:p>
      </dgm:t>
    </dgm:pt>
    <dgm:pt modelId="{96359BF7-BEFE-4DC9-97EF-217578B7A8B8}" type="parTrans" cxnId="{ABD6C74D-DA66-428B-A152-99F3BEE030D6}">
      <dgm:prSet/>
      <dgm:spPr/>
      <dgm:t>
        <a:bodyPr/>
        <a:lstStyle/>
        <a:p>
          <a:endParaRPr lang="en-IN"/>
        </a:p>
      </dgm:t>
    </dgm:pt>
    <dgm:pt modelId="{092ADD8B-9D5F-4B85-81CD-84CB244BE487}" type="sibTrans" cxnId="{ABD6C74D-DA66-428B-A152-99F3BEE030D6}">
      <dgm:prSet/>
      <dgm:spPr/>
      <dgm:t>
        <a:bodyPr/>
        <a:lstStyle/>
        <a:p>
          <a:endParaRPr lang="en-IN"/>
        </a:p>
      </dgm:t>
    </dgm:pt>
    <dgm:pt modelId="{7F3FB769-8C12-4BC8-B4D8-7DC32E719B67}">
      <dgm:prSet phldrT="[Text]"/>
      <dgm:spPr/>
      <dgm:t>
        <a:bodyPr/>
        <a:lstStyle/>
        <a:p>
          <a:r>
            <a:rPr lang="en-US" dirty="0"/>
            <a:t>Present</a:t>
          </a:r>
          <a:endParaRPr lang="en-IN" dirty="0"/>
        </a:p>
      </dgm:t>
    </dgm:pt>
    <dgm:pt modelId="{7D15AF64-C848-4017-A8A4-C11046EC7A22}" type="parTrans" cxnId="{622570D8-5DBF-4E04-90DF-B8622A759C8E}">
      <dgm:prSet/>
      <dgm:spPr/>
      <dgm:t>
        <a:bodyPr/>
        <a:lstStyle/>
        <a:p>
          <a:endParaRPr lang="en-IN"/>
        </a:p>
      </dgm:t>
    </dgm:pt>
    <dgm:pt modelId="{D59E5CB2-0ED9-4175-B15B-198EC1E688FE}" type="sibTrans" cxnId="{622570D8-5DBF-4E04-90DF-B8622A759C8E}">
      <dgm:prSet/>
      <dgm:spPr/>
      <dgm:t>
        <a:bodyPr/>
        <a:lstStyle/>
        <a:p>
          <a:endParaRPr lang="en-IN"/>
        </a:p>
      </dgm:t>
    </dgm:pt>
    <dgm:pt modelId="{C7D888AA-DEAD-4E86-868D-CF7907360C74}">
      <dgm:prSet phldrT="[Text]"/>
      <dgm:spPr/>
      <dgm:t>
        <a:bodyPr/>
        <a:lstStyle/>
        <a:p>
          <a:r>
            <a:rPr lang="en-US" dirty="0"/>
            <a:t>Future</a:t>
          </a:r>
          <a:endParaRPr lang="en-IN" dirty="0"/>
        </a:p>
      </dgm:t>
    </dgm:pt>
    <dgm:pt modelId="{7181447F-43F9-46AA-8E37-50F3059456D3}" type="parTrans" cxnId="{CB6092C9-19C0-4E8C-A2E4-90F5843FD5AC}">
      <dgm:prSet/>
      <dgm:spPr/>
      <dgm:t>
        <a:bodyPr/>
        <a:lstStyle/>
        <a:p>
          <a:endParaRPr lang="en-IN"/>
        </a:p>
      </dgm:t>
    </dgm:pt>
    <dgm:pt modelId="{54A074DC-E3FB-4EEC-8BB5-F6E4AD3E74EA}" type="sibTrans" cxnId="{CB6092C9-19C0-4E8C-A2E4-90F5843FD5AC}">
      <dgm:prSet/>
      <dgm:spPr/>
      <dgm:t>
        <a:bodyPr/>
        <a:lstStyle/>
        <a:p>
          <a:endParaRPr lang="en-IN"/>
        </a:p>
      </dgm:t>
    </dgm:pt>
    <dgm:pt modelId="{D43CDAEE-FEB8-4C93-8093-C8CDD7F6012E}" type="pres">
      <dgm:prSet presAssocID="{432369D8-D9BA-46A5-A9D8-825DB534597B}" presName="linear" presStyleCnt="0">
        <dgm:presLayoutVars>
          <dgm:dir/>
          <dgm:animLvl val="lvl"/>
          <dgm:resizeHandles val="exact"/>
        </dgm:presLayoutVars>
      </dgm:prSet>
      <dgm:spPr/>
    </dgm:pt>
    <dgm:pt modelId="{95E2CE1A-5C02-43B1-BB13-0D621E2771E2}" type="pres">
      <dgm:prSet presAssocID="{590F779C-0605-4E78-BBA0-43995B5E6F3B}" presName="parentLin" presStyleCnt="0"/>
      <dgm:spPr/>
    </dgm:pt>
    <dgm:pt modelId="{4AD4E45C-34FF-4E0E-932E-6497479E4457}" type="pres">
      <dgm:prSet presAssocID="{590F779C-0605-4E78-BBA0-43995B5E6F3B}" presName="parentLeftMargin" presStyleLbl="node1" presStyleIdx="0" presStyleCnt="3"/>
      <dgm:spPr/>
    </dgm:pt>
    <dgm:pt modelId="{0BE8A6DF-79D5-4666-969F-370F8000E255}" type="pres">
      <dgm:prSet presAssocID="{590F779C-0605-4E78-BBA0-43995B5E6F3B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7D0177CD-2521-4E4E-AF84-0FFCF7F1F67C}" type="pres">
      <dgm:prSet presAssocID="{590F779C-0605-4E78-BBA0-43995B5E6F3B}" presName="negativeSpace" presStyleCnt="0"/>
      <dgm:spPr/>
    </dgm:pt>
    <dgm:pt modelId="{AE6A9D3F-2976-4BA8-AA19-6EEDEF424838}" type="pres">
      <dgm:prSet presAssocID="{590F779C-0605-4E78-BBA0-43995B5E6F3B}" presName="childText" presStyleLbl="conFgAcc1" presStyleIdx="0" presStyleCnt="3">
        <dgm:presLayoutVars>
          <dgm:bulletEnabled val="1"/>
        </dgm:presLayoutVars>
      </dgm:prSet>
      <dgm:spPr/>
    </dgm:pt>
    <dgm:pt modelId="{EB4FD4F4-A1B8-4D72-A394-C5A7F2040705}" type="pres">
      <dgm:prSet presAssocID="{092ADD8B-9D5F-4B85-81CD-84CB244BE487}" presName="spaceBetweenRectangles" presStyleCnt="0"/>
      <dgm:spPr/>
    </dgm:pt>
    <dgm:pt modelId="{25D73277-C233-40F2-A027-F4D2D0155E4B}" type="pres">
      <dgm:prSet presAssocID="{7F3FB769-8C12-4BC8-B4D8-7DC32E719B67}" presName="parentLin" presStyleCnt="0"/>
      <dgm:spPr/>
    </dgm:pt>
    <dgm:pt modelId="{239A1D38-0C8F-48D0-A359-FDD04AD9197B}" type="pres">
      <dgm:prSet presAssocID="{7F3FB769-8C12-4BC8-B4D8-7DC32E719B67}" presName="parentLeftMargin" presStyleLbl="node1" presStyleIdx="0" presStyleCnt="3"/>
      <dgm:spPr/>
    </dgm:pt>
    <dgm:pt modelId="{B570E8CD-1D99-4D2C-8AB7-FCA8586CBCCC}" type="pres">
      <dgm:prSet presAssocID="{7F3FB769-8C12-4BC8-B4D8-7DC32E719B67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4E20678E-1614-46B9-BFBA-9527FC2B1B94}" type="pres">
      <dgm:prSet presAssocID="{7F3FB769-8C12-4BC8-B4D8-7DC32E719B67}" presName="negativeSpace" presStyleCnt="0"/>
      <dgm:spPr/>
    </dgm:pt>
    <dgm:pt modelId="{61F0FCC7-D4F1-4D37-BEBD-633D0B9E58C8}" type="pres">
      <dgm:prSet presAssocID="{7F3FB769-8C12-4BC8-B4D8-7DC32E719B67}" presName="childText" presStyleLbl="conFgAcc1" presStyleIdx="1" presStyleCnt="3">
        <dgm:presLayoutVars>
          <dgm:bulletEnabled val="1"/>
        </dgm:presLayoutVars>
      </dgm:prSet>
      <dgm:spPr/>
    </dgm:pt>
    <dgm:pt modelId="{DECCF528-9C90-4973-BAF1-82543F1A8E7A}" type="pres">
      <dgm:prSet presAssocID="{D59E5CB2-0ED9-4175-B15B-198EC1E688FE}" presName="spaceBetweenRectangles" presStyleCnt="0"/>
      <dgm:spPr/>
    </dgm:pt>
    <dgm:pt modelId="{84240925-444F-4EEB-B639-AF57F2A5C161}" type="pres">
      <dgm:prSet presAssocID="{C7D888AA-DEAD-4E86-868D-CF7907360C74}" presName="parentLin" presStyleCnt="0"/>
      <dgm:spPr/>
    </dgm:pt>
    <dgm:pt modelId="{AE507BB6-70DA-463D-987E-A92C498D1419}" type="pres">
      <dgm:prSet presAssocID="{C7D888AA-DEAD-4E86-868D-CF7907360C74}" presName="parentLeftMargin" presStyleLbl="node1" presStyleIdx="1" presStyleCnt="3"/>
      <dgm:spPr/>
    </dgm:pt>
    <dgm:pt modelId="{18517A3A-35DB-4B75-B1AF-C781480DF896}" type="pres">
      <dgm:prSet presAssocID="{C7D888AA-DEAD-4E86-868D-CF7907360C74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7F343CA9-64F8-48C5-A0DE-9F67B2D971CA}" type="pres">
      <dgm:prSet presAssocID="{C7D888AA-DEAD-4E86-868D-CF7907360C74}" presName="negativeSpace" presStyleCnt="0"/>
      <dgm:spPr/>
    </dgm:pt>
    <dgm:pt modelId="{15A6AE6D-2C32-4E3A-AEF8-CB1E79AFCAFD}" type="pres">
      <dgm:prSet presAssocID="{C7D888AA-DEAD-4E86-868D-CF7907360C74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076F0E66-2B14-49A9-B4D1-BC6199CCAF8E}" type="presOf" srcId="{7F3FB769-8C12-4BC8-B4D8-7DC32E719B67}" destId="{239A1D38-0C8F-48D0-A359-FDD04AD9197B}" srcOrd="0" destOrd="0" presId="urn:microsoft.com/office/officeart/2005/8/layout/list1"/>
    <dgm:cxn modelId="{FBFF9F47-23C3-4246-80AD-A0D7FEAF916F}" type="presOf" srcId="{7F3FB769-8C12-4BC8-B4D8-7DC32E719B67}" destId="{B570E8CD-1D99-4D2C-8AB7-FCA8586CBCCC}" srcOrd="1" destOrd="0" presId="urn:microsoft.com/office/officeart/2005/8/layout/list1"/>
    <dgm:cxn modelId="{ABD6C74D-DA66-428B-A152-99F3BEE030D6}" srcId="{432369D8-D9BA-46A5-A9D8-825DB534597B}" destId="{590F779C-0605-4E78-BBA0-43995B5E6F3B}" srcOrd="0" destOrd="0" parTransId="{96359BF7-BEFE-4DC9-97EF-217578B7A8B8}" sibTransId="{092ADD8B-9D5F-4B85-81CD-84CB244BE487}"/>
    <dgm:cxn modelId="{8351E573-6D87-420F-87DF-C9629F802A7A}" type="presOf" srcId="{C7D888AA-DEAD-4E86-868D-CF7907360C74}" destId="{AE507BB6-70DA-463D-987E-A92C498D1419}" srcOrd="0" destOrd="0" presId="urn:microsoft.com/office/officeart/2005/8/layout/list1"/>
    <dgm:cxn modelId="{62AB5B8B-55FB-47CA-987F-023F7042DF63}" type="presOf" srcId="{590F779C-0605-4E78-BBA0-43995B5E6F3B}" destId="{4AD4E45C-34FF-4E0E-932E-6497479E4457}" srcOrd="0" destOrd="0" presId="urn:microsoft.com/office/officeart/2005/8/layout/list1"/>
    <dgm:cxn modelId="{FEF5A795-B406-4C8C-B44E-65D97BE599C7}" type="presOf" srcId="{590F779C-0605-4E78-BBA0-43995B5E6F3B}" destId="{0BE8A6DF-79D5-4666-969F-370F8000E255}" srcOrd="1" destOrd="0" presId="urn:microsoft.com/office/officeart/2005/8/layout/list1"/>
    <dgm:cxn modelId="{18EE30AF-9074-4EE5-9495-DCF922591743}" type="presOf" srcId="{C7D888AA-DEAD-4E86-868D-CF7907360C74}" destId="{18517A3A-35DB-4B75-B1AF-C781480DF896}" srcOrd="1" destOrd="0" presId="urn:microsoft.com/office/officeart/2005/8/layout/list1"/>
    <dgm:cxn modelId="{CB6092C9-19C0-4E8C-A2E4-90F5843FD5AC}" srcId="{432369D8-D9BA-46A5-A9D8-825DB534597B}" destId="{C7D888AA-DEAD-4E86-868D-CF7907360C74}" srcOrd="2" destOrd="0" parTransId="{7181447F-43F9-46AA-8E37-50F3059456D3}" sibTransId="{54A074DC-E3FB-4EEC-8BB5-F6E4AD3E74EA}"/>
    <dgm:cxn modelId="{EB3D38D0-EFD6-4ED3-8D56-380358FFDC89}" type="presOf" srcId="{432369D8-D9BA-46A5-A9D8-825DB534597B}" destId="{D43CDAEE-FEB8-4C93-8093-C8CDD7F6012E}" srcOrd="0" destOrd="0" presId="urn:microsoft.com/office/officeart/2005/8/layout/list1"/>
    <dgm:cxn modelId="{622570D8-5DBF-4E04-90DF-B8622A759C8E}" srcId="{432369D8-D9BA-46A5-A9D8-825DB534597B}" destId="{7F3FB769-8C12-4BC8-B4D8-7DC32E719B67}" srcOrd="1" destOrd="0" parTransId="{7D15AF64-C848-4017-A8A4-C11046EC7A22}" sibTransId="{D59E5CB2-0ED9-4175-B15B-198EC1E688FE}"/>
    <dgm:cxn modelId="{F13BA076-ACDE-4E0A-A8DF-CC3C01EFE9C0}" type="presParOf" srcId="{D43CDAEE-FEB8-4C93-8093-C8CDD7F6012E}" destId="{95E2CE1A-5C02-43B1-BB13-0D621E2771E2}" srcOrd="0" destOrd="0" presId="urn:microsoft.com/office/officeart/2005/8/layout/list1"/>
    <dgm:cxn modelId="{060AD181-FC62-4762-B2A4-DB587848CF6E}" type="presParOf" srcId="{95E2CE1A-5C02-43B1-BB13-0D621E2771E2}" destId="{4AD4E45C-34FF-4E0E-932E-6497479E4457}" srcOrd="0" destOrd="0" presId="urn:microsoft.com/office/officeart/2005/8/layout/list1"/>
    <dgm:cxn modelId="{09B87300-CB3C-41CB-BA49-7A7E9F5AD2C7}" type="presParOf" srcId="{95E2CE1A-5C02-43B1-BB13-0D621E2771E2}" destId="{0BE8A6DF-79D5-4666-969F-370F8000E255}" srcOrd="1" destOrd="0" presId="urn:microsoft.com/office/officeart/2005/8/layout/list1"/>
    <dgm:cxn modelId="{E97DB8F5-D9C9-44B5-8201-AF770A51D327}" type="presParOf" srcId="{D43CDAEE-FEB8-4C93-8093-C8CDD7F6012E}" destId="{7D0177CD-2521-4E4E-AF84-0FFCF7F1F67C}" srcOrd="1" destOrd="0" presId="urn:microsoft.com/office/officeart/2005/8/layout/list1"/>
    <dgm:cxn modelId="{31E93BE2-2216-4D90-A412-BEEB3FC3F770}" type="presParOf" srcId="{D43CDAEE-FEB8-4C93-8093-C8CDD7F6012E}" destId="{AE6A9D3F-2976-4BA8-AA19-6EEDEF424838}" srcOrd="2" destOrd="0" presId="urn:microsoft.com/office/officeart/2005/8/layout/list1"/>
    <dgm:cxn modelId="{F0F868A1-6FBB-421E-9994-2E5EC7C022F0}" type="presParOf" srcId="{D43CDAEE-FEB8-4C93-8093-C8CDD7F6012E}" destId="{EB4FD4F4-A1B8-4D72-A394-C5A7F2040705}" srcOrd="3" destOrd="0" presId="urn:microsoft.com/office/officeart/2005/8/layout/list1"/>
    <dgm:cxn modelId="{54F64ACD-8D98-428C-9A1F-5148FE9BE79C}" type="presParOf" srcId="{D43CDAEE-FEB8-4C93-8093-C8CDD7F6012E}" destId="{25D73277-C233-40F2-A027-F4D2D0155E4B}" srcOrd="4" destOrd="0" presId="urn:microsoft.com/office/officeart/2005/8/layout/list1"/>
    <dgm:cxn modelId="{3E34AC88-363E-4CC0-9778-1C7C3945F48A}" type="presParOf" srcId="{25D73277-C233-40F2-A027-F4D2D0155E4B}" destId="{239A1D38-0C8F-48D0-A359-FDD04AD9197B}" srcOrd="0" destOrd="0" presId="urn:microsoft.com/office/officeart/2005/8/layout/list1"/>
    <dgm:cxn modelId="{9E827599-0918-413A-A47E-811239D389D8}" type="presParOf" srcId="{25D73277-C233-40F2-A027-F4D2D0155E4B}" destId="{B570E8CD-1D99-4D2C-8AB7-FCA8586CBCCC}" srcOrd="1" destOrd="0" presId="urn:microsoft.com/office/officeart/2005/8/layout/list1"/>
    <dgm:cxn modelId="{C5E6E05D-C354-4933-924F-BF8A08E1FFE5}" type="presParOf" srcId="{D43CDAEE-FEB8-4C93-8093-C8CDD7F6012E}" destId="{4E20678E-1614-46B9-BFBA-9527FC2B1B94}" srcOrd="5" destOrd="0" presId="urn:microsoft.com/office/officeart/2005/8/layout/list1"/>
    <dgm:cxn modelId="{8E9E2D11-690D-4183-BCA8-73F1F7080FE3}" type="presParOf" srcId="{D43CDAEE-FEB8-4C93-8093-C8CDD7F6012E}" destId="{61F0FCC7-D4F1-4D37-BEBD-633D0B9E58C8}" srcOrd="6" destOrd="0" presId="urn:microsoft.com/office/officeart/2005/8/layout/list1"/>
    <dgm:cxn modelId="{2B7B6941-F390-4FEE-956F-EB3CD7240EBE}" type="presParOf" srcId="{D43CDAEE-FEB8-4C93-8093-C8CDD7F6012E}" destId="{DECCF528-9C90-4973-BAF1-82543F1A8E7A}" srcOrd="7" destOrd="0" presId="urn:microsoft.com/office/officeart/2005/8/layout/list1"/>
    <dgm:cxn modelId="{6757DC29-041A-4CEB-B04F-231E443E0903}" type="presParOf" srcId="{D43CDAEE-FEB8-4C93-8093-C8CDD7F6012E}" destId="{84240925-444F-4EEB-B639-AF57F2A5C161}" srcOrd="8" destOrd="0" presId="urn:microsoft.com/office/officeart/2005/8/layout/list1"/>
    <dgm:cxn modelId="{08989987-5590-4D4D-82FF-2F4928564E91}" type="presParOf" srcId="{84240925-444F-4EEB-B639-AF57F2A5C161}" destId="{AE507BB6-70DA-463D-987E-A92C498D1419}" srcOrd="0" destOrd="0" presId="urn:microsoft.com/office/officeart/2005/8/layout/list1"/>
    <dgm:cxn modelId="{E55E2370-2AFE-4FCF-98E1-929EE4F344F2}" type="presParOf" srcId="{84240925-444F-4EEB-B639-AF57F2A5C161}" destId="{18517A3A-35DB-4B75-B1AF-C781480DF896}" srcOrd="1" destOrd="0" presId="urn:microsoft.com/office/officeart/2005/8/layout/list1"/>
    <dgm:cxn modelId="{14B453EE-AA4F-4BDD-B9D9-ADF0BBDFA616}" type="presParOf" srcId="{D43CDAEE-FEB8-4C93-8093-C8CDD7F6012E}" destId="{7F343CA9-64F8-48C5-A0DE-9F67B2D971CA}" srcOrd="9" destOrd="0" presId="urn:microsoft.com/office/officeart/2005/8/layout/list1"/>
    <dgm:cxn modelId="{7B8B06DD-FAB6-417C-8305-7C98B6413C11}" type="presParOf" srcId="{D43CDAEE-FEB8-4C93-8093-C8CDD7F6012E}" destId="{15A6AE6D-2C32-4E3A-AEF8-CB1E79AFCAFD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32369D8-D9BA-46A5-A9D8-825DB534597B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590F779C-0605-4E78-BBA0-43995B5E6F3B}">
      <dgm:prSet phldrT="[Text]"/>
      <dgm:spPr/>
      <dgm:t>
        <a:bodyPr/>
        <a:lstStyle/>
        <a:p>
          <a:r>
            <a:rPr lang="en-US" dirty="0"/>
            <a:t>Past	</a:t>
          </a:r>
          <a:endParaRPr lang="en-IN" dirty="0"/>
        </a:p>
      </dgm:t>
    </dgm:pt>
    <dgm:pt modelId="{96359BF7-BEFE-4DC9-97EF-217578B7A8B8}" type="parTrans" cxnId="{ABD6C74D-DA66-428B-A152-99F3BEE030D6}">
      <dgm:prSet/>
      <dgm:spPr/>
      <dgm:t>
        <a:bodyPr/>
        <a:lstStyle/>
        <a:p>
          <a:endParaRPr lang="en-IN"/>
        </a:p>
      </dgm:t>
    </dgm:pt>
    <dgm:pt modelId="{092ADD8B-9D5F-4B85-81CD-84CB244BE487}" type="sibTrans" cxnId="{ABD6C74D-DA66-428B-A152-99F3BEE030D6}">
      <dgm:prSet/>
      <dgm:spPr/>
      <dgm:t>
        <a:bodyPr/>
        <a:lstStyle/>
        <a:p>
          <a:endParaRPr lang="en-IN"/>
        </a:p>
      </dgm:t>
    </dgm:pt>
    <dgm:pt modelId="{7F3FB769-8C12-4BC8-B4D8-7DC32E719B67}">
      <dgm:prSet phldrT="[Text]"/>
      <dgm:spPr/>
      <dgm:t>
        <a:bodyPr/>
        <a:lstStyle/>
        <a:p>
          <a:r>
            <a:rPr lang="en-US" dirty="0"/>
            <a:t>Present</a:t>
          </a:r>
          <a:endParaRPr lang="en-IN" dirty="0"/>
        </a:p>
      </dgm:t>
    </dgm:pt>
    <dgm:pt modelId="{7D15AF64-C848-4017-A8A4-C11046EC7A22}" type="parTrans" cxnId="{622570D8-5DBF-4E04-90DF-B8622A759C8E}">
      <dgm:prSet/>
      <dgm:spPr/>
      <dgm:t>
        <a:bodyPr/>
        <a:lstStyle/>
        <a:p>
          <a:endParaRPr lang="en-IN"/>
        </a:p>
      </dgm:t>
    </dgm:pt>
    <dgm:pt modelId="{D59E5CB2-0ED9-4175-B15B-198EC1E688FE}" type="sibTrans" cxnId="{622570D8-5DBF-4E04-90DF-B8622A759C8E}">
      <dgm:prSet/>
      <dgm:spPr/>
      <dgm:t>
        <a:bodyPr/>
        <a:lstStyle/>
        <a:p>
          <a:endParaRPr lang="en-IN"/>
        </a:p>
      </dgm:t>
    </dgm:pt>
    <dgm:pt modelId="{C7D888AA-DEAD-4E86-868D-CF7907360C74}">
      <dgm:prSet phldrT="[Text]"/>
      <dgm:spPr/>
      <dgm:t>
        <a:bodyPr/>
        <a:lstStyle/>
        <a:p>
          <a:r>
            <a:rPr lang="en-US" dirty="0"/>
            <a:t>Future</a:t>
          </a:r>
          <a:endParaRPr lang="en-IN" dirty="0"/>
        </a:p>
      </dgm:t>
    </dgm:pt>
    <dgm:pt modelId="{7181447F-43F9-46AA-8E37-50F3059456D3}" type="parTrans" cxnId="{CB6092C9-19C0-4E8C-A2E4-90F5843FD5AC}">
      <dgm:prSet/>
      <dgm:spPr/>
      <dgm:t>
        <a:bodyPr/>
        <a:lstStyle/>
        <a:p>
          <a:endParaRPr lang="en-IN"/>
        </a:p>
      </dgm:t>
    </dgm:pt>
    <dgm:pt modelId="{54A074DC-E3FB-4EEC-8BB5-F6E4AD3E74EA}" type="sibTrans" cxnId="{CB6092C9-19C0-4E8C-A2E4-90F5843FD5AC}">
      <dgm:prSet/>
      <dgm:spPr/>
      <dgm:t>
        <a:bodyPr/>
        <a:lstStyle/>
        <a:p>
          <a:endParaRPr lang="en-IN"/>
        </a:p>
      </dgm:t>
    </dgm:pt>
    <dgm:pt modelId="{D43CDAEE-FEB8-4C93-8093-C8CDD7F6012E}" type="pres">
      <dgm:prSet presAssocID="{432369D8-D9BA-46A5-A9D8-825DB534597B}" presName="linear" presStyleCnt="0">
        <dgm:presLayoutVars>
          <dgm:dir/>
          <dgm:animLvl val="lvl"/>
          <dgm:resizeHandles val="exact"/>
        </dgm:presLayoutVars>
      </dgm:prSet>
      <dgm:spPr/>
    </dgm:pt>
    <dgm:pt modelId="{95E2CE1A-5C02-43B1-BB13-0D621E2771E2}" type="pres">
      <dgm:prSet presAssocID="{590F779C-0605-4E78-BBA0-43995B5E6F3B}" presName="parentLin" presStyleCnt="0"/>
      <dgm:spPr/>
    </dgm:pt>
    <dgm:pt modelId="{4AD4E45C-34FF-4E0E-932E-6497479E4457}" type="pres">
      <dgm:prSet presAssocID="{590F779C-0605-4E78-BBA0-43995B5E6F3B}" presName="parentLeftMargin" presStyleLbl="node1" presStyleIdx="0" presStyleCnt="3"/>
      <dgm:spPr/>
    </dgm:pt>
    <dgm:pt modelId="{0BE8A6DF-79D5-4666-969F-370F8000E255}" type="pres">
      <dgm:prSet presAssocID="{590F779C-0605-4E78-BBA0-43995B5E6F3B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7D0177CD-2521-4E4E-AF84-0FFCF7F1F67C}" type="pres">
      <dgm:prSet presAssocID="{590F779C-0605-4E78-BBA0-43995B5E6F3B}" presName="negativeSpace" presStyleCnt="0"/>
      <dgm:spPr/>
    </dgm:pt>
    <dgm:pt modelId="{AE6A9D3F-2976-4BA8-AA19-6EEDEF424838}" type="pres">
      <dgm:prSet presAssocID="{590F779C-0605-4E78-BBA0-43995B5E6F3B}" presName="childText" presStyleLbl="conFgAcc1" presStyleIdx="0" presStyleCnt="3">
        <dgm:presLayoutVars>
          <dgm:bulletEnabled val="1"/>
        </dgm:presLayoutVars>
      </dgm:prSet>
      <dgm:spPr/>
    </dgm:pt>
    <dgm:pt modelId="{EB4FD4F4-A1B8-4D72-A394-C5A7F2040705}" type="pres">
      <dgm:prSet presAssocID="{092ADD8B-9D5F-4B85-81CD-84CB244BE487}" presName="spaceBetweenRectangles" presStyleCnt="0"/>
      <dgm:spPr/>
    </dgm:pt>
    <dgm:pt modelId="{25D73277-C233-40F2-A027-F4D2D0155E4B}" type="pres">
      <dgm:prSet presAssocID="{7F3FB769-8C12-4BC8-B4D8-7DC32E719B67}" presName="parentLin" presStyleCnt="0"/>
      <dgm:spPr/>
    </dgm:pt>
    <dgm:pt modelId="{239A1D38-0C8F-48D0-A359-FDD04AD9197B}" type="pres">
      <dgm:prSet presAssocID="{7F3FB769-8C12-4BC8-B4D8-7DC32E719B67}" presName="parentLeftMargin" presStyleLbl="node1" presStyleIdx="0" presStyleCnt="3"/>
      <dgm:spPr/>
    </dgm:pt>
    <dgm:pt modelId="{B570E8CD-1D99-4D2C-8AB7-FCA8586CBCCC}" type="pres">
      <dgm:prSet presAssocID="{7F3FB769-8C12-4BC8-B4D8-7DC32E719B67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4E20678E-1614-46B9-BFBA-9527FC2B1B94}" type="pres">
      <dgm:prSet presAssocID="{7F3FB769-8C12-4BC8-B4D8-7DC32E719B67}" presName="negativeSpace" presStyleCnt="0"/>
      <dgm:spPr/>
    </dgm:pt>
    <dgm:pt modelId="{61F0FCC7-D4F1-4D37-BEBD-633D0B9E58C8}" type="pres">
      <dgm:prSet presAssocID="{7F3FB769-8C12-4BC8-B4D8-7DC32E719B67}" presName="childText" presStyleLbl="conFgAcc1" presStyleIdx="1" presStyleCnt="3">
        <dgm:presLayoutVars>
          <dgm:bulletEnabled val="1"/>
        </dgm:presLayoutVars>
      </dgm:prSet>
      <dgm:spPr/>
    </dgm:pt>
    <dgm:pt modelId="{DECCF528-9C90-4973-BAF1-82543F1A8E7A}" type="pres">
      <dgm:prSet presAssocID="{D59E5CB2-0ED9-4175-B15B-198EC1E688FE}" presName="spaceBetweenRectangles" presStyleCnt="0"/>
      <dgm:spPr/>
    </dgm:pt>
    <dgm:pt modelId="{84240925-444F-4EEB-B639-AF57F2A5C161}" type="pres">
      <dgm:prSet presAssocID="{C7D888AA-DEAD-4E86-868D-CF7907360C74}" presName="parentLin" presStyleCnt="0"/>
      <dgm:spPr/>
    </dgm:pt>
    <dgm:pt modelId="{AE507BB6-70DA-463D-987E-A92C498D1419}" type="pres">
      <dgm:prSet presAssocID="{C7D888AA-DEAD-4E86-868D-CF7907360C74}" presName="parentLeftMargin" presStyleLbl="node1" presStyleIdx="1" presStyleCnt="3"/>
      <dgm:spPr/>
    </dgm:pt>
    <dgm:pt modelId="{18517A3A-35DB-4B75-B1AF-C781480DF896}" type="pres">
      <dgm:prSet presAssocID="{C7D888AA-DEAD-4E86-868D-CF7907360C74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7F343CA9-64F8-48C5-A0DE-9F67B2D971CA}" type="pres">
      <dgm:prSet presAssocID="{C7D888AA-DEAD-4E86-868D-CF7907360C74}" presName="negativeSpace" presStyleCnt="0"/>
      <dgm:spPr/>
    </dgm:pt>
    <dgm:pt modelId="{15A6AE6D-2C32-4E3A-AEF8-CB1E79AFCAFD}" type="pres">
      <dgm:prSet presAssocID="{C7D888AA-DEAD-4E86-868D-CF7907360C74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DA53E82B-8C02-4050-B00F-C61F7D3B727F}" type="presOf" srcId="{C7D888AA-DEAD-4E86-868D-CF7907360C74}" destId="{18517A3A-35DB-4B75-B1AF-C781480DF896}" srcOrd="1" destOrd="0" presId="urn:microsoft.com/office/officeart/2005/8/layout/list1"/>
    <dgm:cxn modelId="{ABD6C74D-DA66-428B-A152-99F3BEE030D6}" srcId="{432369D8-D9BA-46A5-A9D8-825DB534597B}" destId="{590F779C-0605-4E78-BBA0-43995B5E6F3B}" srcOrd="0" destOrd="0" parTransId="{96359BF7-BEFE-4DC9-97EF-217578B7A8B8}" sibTransId="{092ADD8B-9D5F-4B85-81CD-84CB244BE487}"/>
    <dgm:cxn modelId="{0BEED775-FC78-4472-9B6B-002F55DBB729}" type="presOf" srcId="{432369D8-D9BA-46A5-A9D8-825DB534597B}" destId="{D43CDAEE-FEB8-4C93-8093-C8CDD7F6012E}" srcOrd="0" destOrd="0" presId="urn:microsoft.com/office/officeart/2005/8/layout/list1"/>
    <dgm:cxn modelId="{FE45BFAE-07A4-4539-B106-70D6DEF5B4D8}" type="presOf" srcId="{590F779C-0605-4E78-BBA0-43995B5E6F3B}" destId="{0BE8A6DF-79D5-4666-969F-370F8000E255}" srcOrd="1" destOrd="0" presId="urn:microsoft.com/office/officeart/2005/8/layout/list1"/>
    <dgm:cxn modelId="{E5E2B5B5-33B9-4621-AC1D-3EECD3D31D1C}" type="presOf" srcId="{7F3FB769-8C12-4BC8-B4D8-7DC32E719B67}" destId="{B570E8CD-1D99-4D2C-8AB7-FCA8586CBCCC}" srcOrd="1" destOrd="0" presId="urn:microsoft.com/office/officeart/2005/8/layout/list1"/>
    <dgm:cxn modelId="{0134BEBB-202A-4A0D-95D8-D318834F95B9}" type="presOf" srcId="{C7D888AA-DEAD-4E86-868D-CF7907360C74}" destId="{AE507BB6-70DA-463D-987E-A92C498D1419}" srcOrd="0" destOrd="0" presId="urn:microsoft.com/office/officeart/2005/8/layout/list1"/>
    <dgm:cxn modelId="{CB6092C9-19C0-4E8C-A2E4-90F5843FD5AC}" srcId="{432369D8-D9BA-46A5-A9D8-825DB534597B}" destId="{C7D888AA-DEAD-4E86-868D-CF7907360C74}" srcOrd="2" destOrd="0" parTransId="{7181447F-43F9-46AA-8E37-50F3059456D3}" sibTransId="{54A074DC-E3FB-4EEC-8BB5-F6E4AD3E74EA}"/>
    <dgm:cxn modelId="{622570D8-5DBF-4E04-90DF-B8622A759C8E}" srcId="{432369D8-D9BA-46A5-A9D8-825DB534597B}" destId="{7F3FB769-8C12-4BC8-B4D8-7DC32E719B67}" srcOrd="1" destOrd="0" parTransId="{7D15AF64-C848-4017-A8A4-C11046EC7A22}" sibTransId="{D59E5CB2-0ED9-4175-B15B-198EC1E688FE}"/>
    <dgm:cxn modelId="{4A89E2EF-E9F8-49C1-9067-F4C91B97E0F5}" type="presOf" srcId="{590F779C-0605-4E78-BBA0-43995B5E6F3B}" destId="{4AD4E45C-34FF-4E0E-932E-6497479E4457}" srcOrd="0" destOrd="0" presId="urn:microsoft.com/office/officeart/2005/8/layout/list1"/>
    <dgm:cxn modelId="{101A39FC-4B06-46A1-97F3-0090BC4B06B5}" type="presOf" srcId="{7F3FB769-8C12-4BC8-B4D8-7DC32E719B67}" destId="{239A1D38-0C8F-48D0-A359-FDD04AD9197B}" srcOrd="0" destOrd="0" presId="urn:microsoft.com/office/officeart/2005/8/layout/list1"/>
    <dgm:cxn modelId="{6CC4DE5E-2566-4435-A607-38254E0C248C}" type="presParOf" srcId="{D43CDAEE-FEB8-4C93-8093-C8CDD7F6012E}" destId="{95E2CE1A-5C02-43B1-BB13-0D621E2771E2}" srcOrd="0" destOrd="0" presId="urn:microsoft.com/office/officeart/2005/8/layout/list1"/>
    <dgm:cxn modelId="{A64AC3F6-E96E-4D01-AF9C-7F3DEF30EDAD}" type="presParOf" srcId="{95E2CE1A-5C02-43B1-BB13-0D621E2771E2}" destId="{4AD4E45C-34FF-4E0E-932E-6497479E4457}" srcOrd="0" destOrd="0" presId="urn:microsoft.com/office/officeart/2005/8/layout/list1"/>
    <dgm:cxn modelId="{9C2A07B8-9F33-48A1-8A97-7572F15111B6}" type="presParOf" srcId="{95E2CE1A-5C02-43B1-BB13-0D621E2771E2}" destId="{0BE8A6DF-79D5-4666-969F-370F8000E255}" srcOrd="1" destOrd="0" presId="urn:microsoft.com/office/officeart/2005/8/layout/list1"/>
    <dgm:cxn modelId="{0218531B-2378-44A6-9DAA-A32C73917FBB}" type="presParOf" srcId="{D43CDAEE-FEB8-4C93-8093-C8CDD7F6012E}" destId="{7D0177CD-2521-4E4E-AF84-0FFCF7F1F67C}" srcOrd="1" destOrd="0" presId="urn:microsoft.com/office/officeart/2005/8/layout/list1"/>
    <dgm:cxn modelId="{E111377C-7C22-45F6-8227-E58F7799AE88}" type="presParOf" srcId="{D43CDAEE-FEB8-4C93-8093-C8CDD7F6012E}" destId="{AE6A9D3F-2976-4BA8-AA19-6EEDEF424838}" srcOrd="2" destOrd="0" presId="urn:microsoft.com/office/officeart/2005/8/layout/list1"/>
    <dgm:cxn modelId="{E9C89B9B-9982-42B8-948D-73CC6EA4E2DE}" type="presParOf" srcId="{D43CDAEE-FEB8-4C93-8093-C8CDD7F6012E}" destId="{EB4FD4F4-A1B8-4D72-A394-C5A7F2040705}" srcOrd="3" destOrd="0" presId="urn:microsoft.com/office/officeart/2005/8/layout/list1"/>
    <dgm:cxn modelId="{9C2CCBFD-19F7-4D80-AFEF-327E6677A2BF}" type="presParOf" srcId="{D43CDAEE-FEB8-4C93-8093-C8CDD7F6012E}" destId="{25D73277-C233-40F2-A027-F4D2D0155E4B}" srcOrd="4" destOrd="0" presId="urn:microsoft.com/office/officeart/2005/8/layout/list1"/>
    <dgm:cxn modelId="{290334E4-5B46-4654-BAC3-36CBCF0320C9}" type="presParOf" srcId="{25D73277-C233-40F2-A027-F4D2D0155E4B}" destId="{239A1D38-0C8F-48D0-A359-FDD04AD9197B}" srcOrd="0" destOrd="0" presId="urn:microsoft.com/office/officeart/2005/8/layout/list1"/>
    <dgm:cxn modelId="{155E1EE9-7B92-4921-AF79-6987984D07EC}" type="presParOf" srcId="{25D73277-C233-40F2-A027-F4D2D0155E4B}" destId="{B570E8CD-1D99-4D2C-8AB7-FCA8586CBCCC}" srcOrd="1" destOrd="0" presId="urn:microsoft.com/office/officeart/2005/8/layout/list1"/>
    <dgm:cxn modelId="{89BB8A9A-E8C7-4FEF-949B-71FFB3D8E16B}" type="presParOf" srcId="{D43CDAEE-FEB8-4C93-8093-C8CDD7F6012E}" destId="{4E20678E-1614-46B9-BFBA-9527FC2B1B94}" srcOrd="5" destOrd="0" presId="urn:microsoft.com/office/officeart/2005/8/layout/list1"/>
    <dgm:cxn modelId="{0683B22F-DC33-49DB-9801-FC2A08533BE6}" type="presParOf" srcId="{D43CDAEE-FEB8-4C93-8093-C8CDD7F6012E}" destId="{61F0FCC7-D4F1-4D37-BEBD-633D0B9E58C8}" srcOrd="6" destOrd="0" presId="urn:microsoft.com/office/officeart/2005/8/layout/list1"/>
    <dgm:cxn modelId="{0FB9DD7D-EE1B-403E-8F6B-046399C75483}" type="presParOf" srcId="{D43CDAEE-FEB8-4C93-8093-C8CDD7F6012E}" destId="{DECCF528-9C90-4973-BAF1-82543F1A8E7A}" srcOrd="7" destOrd="0" presId="urn:microsoft.com/office/officeart/2005/8/layout/list1"/>
    <dgm:cxn modelId="{F924CD0C-818A-472F-99A6-556FF59FB6FA}" type="presParOf" srcId="{D43CDAEE-FEB8-4C93-8093-C8CDD7F6012E}" destId="{84240925-444F-4EEB-B639-AF57F2A5C161}" srcOrd="8" destOrd="0" presId="urn:microsoft.com/office/officeart/2005/8/layout/list1"/>
    <dgm:cxn modelId="{06670080-B5A1-4C40-A82D-F2A920DCEE10}" type="presParOf" srcId="{84240925-444F-4EEB-B639-AF57F2A5C161}" destId="{AE507BB6-70DA-463D-987E-A92C498D1419}" srcOrd="0" destOrd="0" presId="urn:microsoft.com/office/officeart/2005/8/layout/list1"/>
    <dgm:cxn modelId="{9AD89BE1-55BF-4FCF-93DE-7564A2A235FA}" type="presParOf" srcId="{84240925-444F-4EEB-B639-AF57F2A5C161}" destId="{18517A3A-35DB-4B75-B1AF-C781480DF896}" srcOrd="1" destOrd="0" presId="urn:microsoft.com/office/officeart/2005/8/layout/list1"/>
    <dgm:cxn modelId="{F1AD6F3A-B49A-43A6-B3C3-5F931A1643BF}" type="presParOf" srcId="{D43CDAEE-FEB8-4C93-8093-C8CDD7F6012E}" destId="{7F343CA9-64F8-48C5-A0DE-9F67B2D971CA}" srcOrd="9" destOrd="0" presId="urn:microsoft.com/office/officeart/2005/8/layout/list1"/>
    <dgm:cxn modelId="{3B0788FE-5C17-4345-BCEB-D036F447828D}" type="presParOf" srcId="{D43CDAEE-FEB8-4C93-8093-C8CDD7F6012E}" destId="{15A6AE6D-2C32-4E3A-AEF8-CB1E79AFCAFD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32369D8-D9BA-46A5-A9D8-825DB534597B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590F779C-0605-4E78-BBA0-43995B5E6F3B}">
      <dgm:prSet phldrT="[Text]"/>
      <dgm:spPr/>
      <dgm:t>
        <a:bodyPr/>
        <a:lstStyle/>
        <a:p>
          <a:r>
            <a:rPr lang="en-US" dirty="0"/>
            <a:t>Past	</a:t>
          </a:r>
          <a:endParaRPr lang="en-IN" dirty="0"/>
        </a:p>
      </dgm:t>
    </dgm:pt>
    <dgm:pt modelId="{96359BF7-BEFE-4DC9-97EF-217578B7A8B8}" type="parTrans" cxnId="{ABD6C74D-DA66-428B-A152-99F3BEE030D6}">
      <dgm:prSet/>
      <dgm:spPr/>
      <dgm:t>
        <a:bodyPr/>
        <a:lstStyle/>
        <a:p>
          <a:endParaRPr lang="en-IN"/>
        </a:p>
      </dgm:t>
    </dgm:pt>
    <dgm:pt modelId="{092ADD8B-9D5F-4B85-81CD-84CB244BE487}" type="sibTrans" cxnId="{ABD6C74D-DA66-428B-A152-99F3BEE030D6}">
      <dgm:prSet/>
      <dgm:spPr/>
      <dgm:t>
        <a:bodyPr/>
        <a:lstStyle/>
        <a:p>
          <a:endParaRPr lang="en-IN"/>
        </a:p>
      </dgm:t>
    </dgm:pt>
    <dgm:pt modelId="{7F3FB769-8C12-4BC8-B4D8-7DC32E719B67}">
      <dgm:prSet phldrT="[Text]"/>
      <dgm:spPr/>
      <dgm:t>
        <a:bodyPr/>
        <a:lstStyle/>
        <a:p>
          <a:r>
            <a:rPr lang="en-US" dirty="0"/>
            <a:t>Present</a:t>
          </a:r>
          <a:endParaRPr lang="en-IN" dirty="0"/>
        </a:p>
      </dgm:t>
    </dgm:pt>
    <dgm:pt modelId="{7D15AF64-C848-4017-A8A4-C11046EC7A22}" type="parTrans" cxnId="{622570D8-5DBF-4E04-90DF-B8622A759C8E}">
      <dgm:prSet/>
      <dgm:spPr/>
      <dgm:t>
        <a:bodyPr/>
        <a:lstStyle/>
        <a:p>
          <a:endParaRPr lang="en-IN"/>
        </a:p>
      </dgm:t>
    </dgm:pt>
    <dgm:pt modelId="{D59E5CB2-0ED9-4175-B15B-198EC1E688FE}" type="sibTrans" cxnId="{622570D8-5DBF-4E04-90DF-B8622A759C8E}">
      <dgm:prSet/>
      <dgm:spPr/>
      <dgm:t>
        <a:bodyPr/>
        <a:lstStyle/>
        <a:p>
          <a:endParaRPr lang="en-IN"/>
        </a:p>
      </dgm:t>
    </dgm:pt>
    <dgm:pt modelId="{C7D888AA-DEAD-4E86-868D-CF7907360C74}">
      <dgm:prSet phldrT="[Text]"/>
      <dgm:spPr/>
      <dgm:t>
        <a:bodyPr/>
        <a:lstStyle/>
        <a:p>
          <a:r>
            <a:rPr lang="en-US" dirty="0"/>
            <a:t>Future</a:t>
          </a:r>
          <a:endParaRPr lang="en-IN" dirty="0"/>
        </a:p>
      </dgm:t>
    </dgm:pt>
    <dgm:pt modelId="{7181447F-43F9-46AA-8E37-50F3059456D3}" type="parTrans" cxnId="{CB6092C9-19C0-4E8C-A2E4-90F5843FD5AC}">
      <dgm:prSet/>
      <dgm:spPr/>
      <dgm:t>
        <a:bodyPr/>
        <a:lstStyle/>
        <a:p>
          <a:endParaRPr lang="en-IN"/>
        </a:p>
      </dgm:t>
    </dgm:pt>
    <dgm:pt modelId="{54A074DC-E3FB-4EEC-8BB5-F6E4AD3E74EA}" type="sibTrans" cxnId="{CB6092C9-19C0-4E8C-A2E4-90F5843FD5AC}">
      <dgm:prSet/>
      <dgm:spPr/>
      <dgm:t>
        <a:bodyPr/>
        <a:lstStyle/>
        <a:p>
          <a:endParaRPr lang="en-IN"/>
        </a:p>
      </dgm:t>
    </dgm:pt>
    <dgm:pt modelId="{D43CDAEE-FEB8-4C93-8093-C8CDD7F6012E}" type="pres">
      <dgm:prSet presAssocID="{432369D8-D9BA-46A5-A9D8-825DB534597B}" presName="linear" presStyleCnt="0">
        <dgm:presLayoutVars>
          <dgm:dir/>
          <dgm:animLvl val="lvl"/>
          <dgm:resizeHandles val="exact"/>
        </dgm:presLayoutVars>
      </dgm:prSet>
      <dgm:spPr/>
    </dgm:pt>
    <dgm:pt modelId="{95E2CE1A-5C02-43B1-BB13-0D621E2771E2}" type="pres">
      <dgm:prSet presAssocID="{590F779C-0605-4E78-BBA0-43995B5E6F3B}" presName="parentLin" presStyleCnt="0"/>
      <dgm:spPr/>
    </dgm:pt>
    <dgm:pt modelId="{4AD4E45C-34FF-4E0E-932E-6497479E4457}" type="pres">
      <dgm:prSet presAssocID="{590F779C-0605-4E78-BBA0-43995B5E6F3B}" presName="parentLeftMargin" presStyleLbl="node1" presStyleIdx="0" presStyleCnt="3"/>
      <dgm:spPr/>
    </dgm:pt>
    <dgm:pt modelId="{0BE8A6DF-79D5-4666-969F-370F8000E255}" type="pres">
      <dgm:prSet presAssocID="{590F779C-0605-4E78-BBA0-43995B5E6F3B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7D0177CD-2521-4E4E-AF84-0FFCF7F1F67C}" type="pres">
      <dgm:prSet presAssocID="{590F779C-0605-4E78-BBA0-43995B5E6F3B}" presName="negativeSpace" presStyleCnt="0"/>
      <dgm:spPr/>
    </dgm:pt>
    <dgm:pt modelId="{AE6A9D3F-2976-4BA8-AA19-6EEDEF424838}" type="pres">
      <dgm:prSet presAssocID="{590F779C-0605-4E78-BBA0-43995B5E6F3B}" presName="childText" presStyleLbl="conFgAcc1" presStyleIdx="0" presStyleCnt="3">
        <dgm:presLayoutVars>
          <dgm:bulletEnabled val="1"/>
        </dgm:presLayoutVars>
      </dgm:prSet>
      <dgm:spPr/>
    </dgm:pt>
    <dgm:pt modelId="{EB4FD4F4-A1B8-4D72-A394-C5A7F2040705}" type="pres">
      <dgm:prSet presAssocID="{092ADD8B-9D5F-4B85-81CD-84CB244BE487}" presName="spaceBetweenRectangles" presStyleCnt="0"/>
      <dgm:spPr/>
    </dgm:pt>
    <dgm:pt modelId="{25D73277-C233-40F2-A027-F4D2D0155E4B}" type="pres">
      <dgm:prSet presAssocID="{7F3FB769-8C12-4BC8-B4D8-7DC32E719B67}" presName="parentLin" presStyleCnt="0"/>
      <dgm:spPr/>
    </dgm:pt>
    <dgm:pt modelId="{239A1D38-0C8F-48D0-A359-FDD04AD9197B}" type="pres">
      <dgm:prSet presAssocID="{7F3FB769-8C12-4BC8-B4D8-7DC32E719B67}" presName="parentLeftMargin" presStyleLbl="node1" presStyleIdx="0" presStyleCnt="3"/>
      <dgm:spPr/>
    </dgm:pt>
    <dgm:pt modelId="{B570E8CD-1D99-4D2C-8AB7-FCA8586CBCCC}" type="pres">
      <dgm:prSet presAssocID="{7F3FB769-8C12-4BC8-B4D8-7DC32E719B67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4E20678E-1614-46B9-BFBA-9527FC2B1B94}" type="pres">
      <dgm:prSet presAssocID="{7F3FB769-8C12-4BC8-B4D8-7DC32E719B67}" presName="negativeSpace" presStyleCnt="0"/>
      <dgm:spPr/>
    </dgm:pt>
    <dgm:pt modelId="{61F0FCC7-D4F1-4D37-BEBD-633D0B9E58C8}" type="pres">
      <dgm:prSet presAssocID="{7F3FB769-8C12-4BC8-B4D8-7DC32E719B67}" presName="childText" presStyleLbl="conFgAcc1" presStyleIdx="1" presStyleCnt="3">
        <dgm:presLayoutVars>
          <dgm:bulletEnabled val="1"/>
        </dgm:presLayoutVars>
      </dgm:prSet>
      <dgm:spPr/>
    </dgm:pt>
    <dgm:pt modelId="{DECCF528-9C90-4973-BAF1-82543F1A8E7A}" type="pres">
      <dgm:prSet presAssocID="{D59E5CB2-0ED9-4175-B15B-198EC1E688FE}" presName="spaceBetweenRectangles" presStyleCnt="0"/>
      <dgm:spPr/>
    </dgm:pt>
    <dgm:pt modelId="{84240925-444F-4EEB-B639-AF57F2A5C161}" type="pres">
      <dgm:prSet presAssocID="{C7D888AA-DEAD-4E86-868D-CF7907360C74}" presName="parentLin" presStyleCnt="0"/>
      <dgm:spPr/>
    </dgm:pt>
    <dgm:pt modelId="{AE507BB6-70DA-463D-987E-A92C498D1419}" type="pres">
      <dgm:prSet presAssocID="{C7D888AA-DEAD-4E86-868D-CF7907360C74}" presName="parentLeftMargin" presStyleLbl="node1" presStyleIdx="1" presStyleCnt="3"/>
      <dgm:spPr/>
    </dgm:pt>
    <dgm:pt modelId="{18517A3A-35DB-4B75-B1AF-C781480DF896}" type="pres">
      <dgm:prSet presAssocID="{C7D888AA-DEAD-4E86-868D-CF7907360C74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7F343CA9-64F8-48C5-A0DE-9F67B2D971CA}" type="pres">
      <dgm:prSet presAssocID="{C7D888AA-DEAD-4E86-868D-CF7907360C74}" presName="negativeSpace" presStyleCnt="0"/>
      <dgm:spPr/>
    </dgm:pt>
    <dgm:pt modelId="{15A6AE6D-2C32-4E3A-AEF8-CB1E79AFCAFD}" type="pres">
      <dgm:prSet presAssocID="{C7D888AA-DEAD-4E86-868D-CF7907360C74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F272D50B-E179-4BB4-BD6D-0CA3AF808546}" type="presOf" srcId="{7F3FB769-8C12-4BC8-B4D8-7DC32E719B67}" destId="{B570E8CD-1D99-4D2C-8AB7-FCA8586CBCCC}" srcOrd="1" destOrd="0" presId="urn:microsoft.com/office/officeart/2005/8/layout/list1"/>
    <dgm:cxn modelId="{1D5E482C-B3AF-419C-95DF-93D49BC95085}" type="presOf" srcId="{590F779C-0605-4E78-BBA0-43995B5E6F3B}" destId="{4AD4E45C-34FF-4E0E-932E-6497479E4457}" srcOrd="0" destOrd="0" presId="urn:microsoft.com/office/officeart/2005/8/layout/list1"/>
    <dgm:cxn modelId="{ABD6C74D-DA66-428B-A152-99F3BEE030D6}" srcId="{432369D8-D9BA-46A5-A9D8-825DB534597B}" destId="{590F779C-0605-4E78-BBA0-43995B5E6F3B}" srcOrd="0" destOrd="0" parTransId="{96359BF7-BEFE-4DC9-97EF-217578B7A8B8}" sibTransId="{092ADD8B-9D5F-4B85-81CD-84CB244BE487}"/>
    <dgm:cxn modelId="{253B8580-8475-46BA-A397-1CF71E136BD9}" type="presOf" srcId="{432369D8-D9BA-46A5-A9D8-825DB534597B}" destId="{D43CDAEE-FEB8-4C93-8093-C8CDD7F6012E}" srcOrd="0" destOrd="0" presId="urn:microsoft.com/office/officeart/2005/8/layout/list1"/>
    <dgm:cxn modelId="{14394E84-7CD1-4B35-AAF0-C704FFCA946F}" type="presOf" srcId="{7F3FB769-8C12-4BC8-B4D8-7DC32E719B67}" destId="{239A1D38-0C8F-48D0-A359-FDD04AD9197B}" srcOrd="0" destOrd="0" presId="urn:microsoft.com/office/officeart/2005/8/layout/list1"/>
    <dgm:cxn modelId="{E2BC1886-428C-408A-B887-938500857194}" type="presOf" srcId="{590F779C-0605-4E78-BBA0-43995B5E6F3B}" destId="{0BE8A6DF-79D5-4666-969F-370F8000E255}" srcOrd="1" destOrd="0" presId="urn:microsoft.com/office/officeart/2005/8/layout/list1"/>
    <dgm:cxn modelId="{3C822899-3E35-4574-B670-3761A65D4D8E}" type="presOf" srcId="{C7D888AA-DEAD-4E86-868D-CF7907360C74}" destId="{AE507BB6-70DA-463D-987E-A92C498D1419}" srcOrd="0" destOrd="0" presId="urn:microsoft.com/office/officeart/2005/8/layout/list1"/>
    <dgm:cxn modelId="{CB6092C9-19C0-4E8C-A2E4-90F5843FD5AC}" srcId="{432369D8-D9BA-46A5-A9D8-825DB534597B}" destId="{C7D888AA-DEAD-4E86-868D-CF7907360C74}" srcOrd="2" destOrd="0" parTransId="{7181447F-43F9-46AA-8E37-50F3059456D3}" sibTransId="{54A074DC-E3FB-4EEC-8BB5-F6E4AD3E74EA}"/>
    <dgm:cxn modelId="{622570D8-5DBF-4E04-90DF-B8622A759C8E}" srcId="{432369D8-D9BA-46A5-A9D8-825DB534597B}" destId="{7F3FB769-8C12-4BC8-B4D8-7DC32E719B67}" srcOrd="1" destOrd="0" parTransId="{7D15AF64-C848-4017-A8A4-C11046EC7A22}" sibTransId="{D59E5CB2-0ED9-4175-B15B-198EC1E688FE}"/>
    <dgm:cxn modelId="{DC18ADF8-AFD8-4277-A41F-2F4CC1AB058A}" type="presOf" srcId="{C7D888AA-DEAD-4E86-868D-CF7907360C74}" destId="{18517A3A-35DB-4B75-B1AF-C781480DF896}" srcOrd="1" destOrd="0" presId="urn:microsoft.com/office/officeart/2005/8/layout/list1"/>
    <dgm:cxn modelId="{910E490D-76EC-42B6-A988-B4F24939DC18}" type="presParOf" srcId="{D43CDAEE-FEB8-4C93-8093-C8CDD7F6012E}" destId="{95E2CE1A-5C02-43B1-BB13-0D621E2771E2}" srcOrd="0" destOrd="0" presId="urn:microsoft.com/office/officeart/2005/8/layout/list1"/>
    <dgm:cxn modelId="{F3D6B53E-CCEF-41EA-BC57-5A401302695A}" type="presParOf" srcId="{95E2CE1A-5C02-43B1-BB13-0D621E2771E2}" destId="{4AD4E45C-34FF-4E0E-932E-6497479E4457}" srcOrd="0" destOrd="0" presId="urn:microsoft.com/office/officeart/2005/8/layout/list1"/>
    <dgm:cxn modelId="{76832E6A-38DC-4D77-888B-A7772BD2D9E3}" type="presParOf" srcId="{95E2CE1A-5C02-43B1-BB13-0D621E2771E2}" destId="{0BE8A6DF-79D5-4666-969F-370F8000E255}" srcOrd="1" destOrd="0" presId="urn:microsoft.com/office/officeart/2005/8/layout/list1"/>
    <dgm:cxn modelId="{4BF585C1-C926-44A8-B486-9994517AC59B}" type="presParOf" srcId="{D43CDAEE-FEB8-4C93-8093-C8CDD7F6012E}" destId="{7D0177CD-2521-4E4E-AF84-0FFCF7F1F67C}" srcOrd="1" destOrd="0" presId="urn:microsoft.com/office/officeart/2005/8/layout/list1"/>
    <dgm:cxn modelId="{568963CA-1E08-40F9-AC98-4BF2A75F3E9B}" type="presParOf" srcId="{D43CDAEE-FEB8-4C93-8093-C8CDD7F6012E}" destId="{AE6A9D3F-2976-4BA8-AA19-6EEDEF424838}" srcOrd="2" destOrd="0" presId="urn:microsoft.com/office/officeart/2005/8/layout/list1"/>
    <dgm:cxn modelId="{47812337-3566-4CBA-8068-139B4BE5D3CA}" type="presParOf" srcId="{D43CDAEE-FEB8-4C93-8093-C8CDD7F6012E}" destId="{EB4FD4F4-A1B8-4D72-A394-C5A7F2040705}" srcOrd="3" destOrd="0" presId="urn:microsoft.com/office/officeart/2005/8/layout/list1"/>
    <dgm:cxn modelId="{F3E674F9-700C-49D7-A423-EA0B2C7B352D}" type="presParOf" srcId="{D43CDAEE-FEB8-4C93-8093-C8CDD7F6012E}" destId="{25D73277-C233-40F2-A027-F4D2D0155E4B}" srcOrd="4" destOrd="0" presId="urn:microsoft.com/office/officeart/2005/8/layout/list1"/>
    <dgm:cxn modelId="{FA03CD9F-3B2F-4EB0-BF1A-0BC129F2D0F7}" type="presParOf" srcId="{25D73277-C233-40F2-A027-F4D2D0155E4B}" destId="{239A1D38-0C8F-48D0-A359-FDD04AD9197B}" srcOrd="0" destOrd="0" presId="urn:microsoft.com/office/officeart/2005/8/layout/list1"/>
    <dgm:cxn modelId="{00AC0E44-2603-4B81-B1EB-16EB58EB10BB}" type="presParOf" srcId="{25D73277-C233-40F2-A027-F4D2D0155E4B}" destId="{B570E8CD-1D99-4D2C-8AB7-FCA8586CBCCC}" srcOrd="1" destOrd="0" presId="urn:microsoft.com/office/officeart/2005/8/layout/list1"/>
    <dgm:cxn modelId="{2173DEB9-9423-4187-B242-7AEE7B63B113}" type="presParOf" srcId="{D43CDAEE-FEB8-4C93-8093-C8CDD7F6012E}" destId="{4E20678E-1614-46B9-BFBA-9527FC2B1B94}" srcOrd="5" destOrd="0" presId="urn:microsoft.com/office/officeart/2005/8/layout/list1"/>
    <dgm:cxn modelId="{1399D6CE-AF4B-4690-90E8-5E651000E40E}" type="presParOf" srcId="{D43CDAEE-FEB8-4C93-8093-C8CDD7F6012E}" destId="{61F0FCC7-D4F1-4D37-BEBD-633D0B9E58C8}" srcOrd="6" destOrd="0" presId="urn:microsoft.com/office/officeart/2005/8/layout/list1"/>
    <dgm:cxn modelId="{0D420E0F-3C29-4DEB-83CE-E06E6AFF99F6}" type="presParOf" srcId="{D43CDAEE-FEB8-4C93-8093-C8CDD7F6012E}" destId="{DECCF528-9C90-4973-BAF1-82543F1A8E7A}" srcOrd="7" destOrd="0" presId="urn:microsoft.com/office/officeart/2005/8/layout/list1"/>
    <dgm:cxn modelId="{02B3E968-FA38-48E7-8D2E-56382549BE08}" type="presParOf" srcId="{D43CDAEE-FEB8-4C93-8093-C8CDD7F6012E}" destId="{84240925-444F-4EEB-B639-AF57F2A5C161}" srcOrd="8" destOrd="0" presId="urn:microsoft.com/office/officeart/2005/8/layout/list1"/>
    <dgm:cxn modelId="{B2DFC310-86BD-4C47-871F-896F3D45265F}" type="presParOf" srcId="{84240925-444F-4EEB-B639-AF57F2A5C161}" destId="{AE507BB6-70DA-463D-987E-A92C498D1419}" srcOrd="0" destOrd="0" presId="urn:microsoft.com/office/officeart/2005/8/layout/list1"/>
    <dgm:cxn modelId="{D793E2EC-2C50-466E-A7EA-A1822A07DDBC}" type="presParOf" srcId="{84240925-444F-4EEB-B639-AF57F2A5C161}" destId="{18517A3A-35DB-4B75-B1AF-C781480DF896}" srcOrd="1" destOrd="0" presId="urn:microsoft.com/office/officeart/2005/8/layout/list1"/>
    <dgm:cxn modelId="{5DB86B25-91A6-4BDB-8055-92062A9E8DBF}" type="presParOf" srcId="{D43CDAEE-FEB8-4C93-8093-C8CDD7F6012E}" destId="{7F343CA9-64F8-48C5-A0DE-9F67B2D971CA}" srcOrd="9" destOrd="0" presId="urn:microsoft.com/office/officeart/2005/8/layout/list1"/>
    <dgm:cxn modelId="{B7F7B8D8-66A1-4929-9475-9A58354CDF60}" type="presParOf" srcId="{D43CDAEE-FEB8-4C93-8093-C8CDD7F6012E}" destId="{15A6AE6D-2C32-4E3A-AEF8-CB1E79AFCAFD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E6A9D3F-2976-4BA8-AA19-6EEDEF424838}">
      <dsp:nvSpPr>
        <dsp:cNvPr id="0" name=""/>
        <dsp:cNvSpPr/>
      </dsp:nvSpPr>
      <dsp:spPr>
        <a:xfrm>
          <a:off x="0" y="472884"/>
          <a:ext cx="8915400" cy="705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BE8A6DF-79D5-4666-969F-370F8000E255}">
      <dsp:nvSpPr>
        <dsp:cNvPr id="0" name=""/>
        <dsp:cNvSpPr/>
      </dsp:nvSpPr>
      <dsp:spPr>
        <a:xfrm>
          <a:off x="445770" y="59604"/>
          <a:ext cx="6240780" cy="8265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5887" tIns="0" rIns="235887" bIns="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Past	</a:t>
          </a:r>
          <a:endParaRPr lang="en-IN" sz="2800" kern="1200" dirty="0"/>
        </a:p>
      </dsp:txBody>
      <dsp:txXfrm>
        <a:off x="486119" y="99953"/>
        <a:ext cx="6160082" cy="745862"/>
      </dsp:txXfrm>
    </dsp:sp>
    <dsp:sp modelId="{61F0FCC7-D4F1-4D37-BEBD-633D0B9E58C8}">
      <dsp:nvSpPr>
        <dsp:cNvPr id="0" name=""/>
        <dsp:cNvSpPr/>
      </dsp:nvSpPr>
      <dsp:spPr>
        <a:xfrm>
          <a:off x="0" y="1742965"/>
          <a:ext cx="8915400" cy="705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570E8CD-1D99-4D2C-8AB7-FCA8586CBCCC}">
      <dsp:nvSpPr>
        <dsp:cNvPr id="0" name=""/>
        <dsp:cNvSpPr/>
      </dsp:nvSpPr>
      <dsp:spPr>
        <a:xfrm>
          <a:off x="445770" y="1329684"/>
          <a:ext cx="6240780" cy="8265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5887" tIns="0" rIns="235887" bIns="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Present</a:t>
          </a:r>
          <a:endParaRPr lang="en-IN" sz="2800" kern="1200" dirty="0"/>
        </a:p>
      </dsp:txBody>
      <dsp:txXfrm>
        <a:off x="486119" y="1370033"/>
        <a:ext cx="6160082" cy="745862"/>
      </dsp:txXfrm>
    </dsp:sp>
    <dsp:sp modelId="{15A6AE6D-2C32-4E3A-AEF8-CB1E79AFCAFD}">
      <dsp:nvSpPr>
        <dsp:cNvPr id="0" name=""/>
        <dsp:cNvSpPr/>
      </dsp:nvSpPr>
      <dsp:spPr>
        <a:xfrm>
          <a:off x="0" y="3013045"/>
          <a:ext cx="8915400" cy="705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8517A3A-35DB-4B75-B1AF-C781480DF896}">
      <dsp:nvSpPr>
        <dsp:cNvPr id="0" name=""/>
        <dsp:cNvSpPr/>
      </dsp:nvSpPr>
      <dsp:spPr>
        <a:xfrm>
          <a:off x="445770" y="2599765"/>
          <a:ext cx="6240780" cy="8265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5887" tIns="0" rIns="235887" bIns="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Future</a:t>
          </a:r>
          <a:endParaRPr lang="en-IN" sz="2800" kern="1200" dirty="0"/>
        </a:p>
      </dsp:txBody>
      <dsp:txXfrm>
        <a:off x="486119" y="2640114"/>
        <a:ext cx="6160082" cy="74586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E6A9D3F-2976-4BA8-AA19-6EEDEF424838}">
      <dsp:nvSpPr>
        <dsp:cNvPr id="0" name=""/>
        <dsp:cNvSpPr/>
      </dsp:nvSpPr>
      <dsp:spPr>
        <a:xfrm>
          <a:off x="0" y="472884"/>
          <a:ext cx="8915400" cy="705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BE8A6DF-79D5-4666-969F-370F8000E255}">
      <dsp:nvSpPr>
        <dsp:cNvPr id="0" name=""/>
        <dsp:cNvSpPr/>
      </dsp:nvSpPr>
      <dsp:spPr>
        <a:xfrm>
          <a:off x="445770" y="59604"/>
          <a:ext cx="6240780" cy="8265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5887" tIns="0" rIns="235887" bIns="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Past	</a:t>
          </a:r>
          <a:endParaRPr lang="en-IN" sz="2800" kern="1200" dirty="0"/>
        </a:p>
      </dsp:txBody>
      <dsp:txXfrm>
        <a:off x="486119" y="99953"/>
        <a:ext cx="6160082" cy="745862"/>
      </dsp:txXfrm>
    </dsp:sp>
    <dsp:sp modelId="{61F0FCC7-D4F1-4D37-BEBD-633D0B9E58C8}">
      <dsp:nvSpPr>
        <dsp:cNvPr id="0" name=""/>
        <dsp:cNvSpPr/>
      </dsp:nvSpPr>
      <dsp:spPr>
        <a:xfrm>
          <a:off x="0" y="1742965"/>
          <a:ext cx="8915400" cy="705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570E8CD-1D99-4D2C-8AB7-FCA8586CBCCC}">
      <dsp:nvSpPr>
        <dsp:cNvPr id="0" name=""/>
        <dsp:cNvSpPr/>
      </dsp:nvSpPr>
      <dsp:spPr>
        <a:xfrm>
          <a:off x="445770" y="1329684"/>
          <a:ext cx="6240780" cy="8265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5887" tIns="0" rIns="235887" bIns="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Present</a:t>
          </a:r>
          <a:endParaRPr lang="en-IN" sz="2800" kern="1200" dirty="0"/>
        </a:p>
      </dsp:txBody>
      <dsp:txXfrm>
        <a:off x="486119" y="1370033"/>
        <a:ext cx="6160082" cy="745862"/>
      </dsp:txXfrm>
    </dsp:sp>
    <dsp:sp modelId="{15A6AE6D-2C32-4E3A-AEF8-CB1E79AFCAFD}">
      <dsp:nvSpPr>
        <dsp:cNvPr id="0" name=""/>
        <dsp:cNvSpPr/>
      </dsp:nvSpPr>
      <dsp:spPr>
        <a:xfrm>
          <a:off x="0" y="3013045"/>
          <a:ext cx="8915400" cy="705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8517A3A-35DB-4B75-B1AF-C781480DF896}">
      <dsp:nvSpPr>
        <dsp:cNvPr id="0" name=""/>
        <dsp:cNvSpPr/>
      </dsp:nvSpPr>
      <dsp:spPr>
        <a:xfrm>
          <a:off x="445770" y="2599765"/>
          <a:ext cx="6240780" cy="8265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5887" tIns="0" rIns="235887" bIns="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Future</a:t>
          </a:r>
          <a:endParaRPr lang="en-IN" sz="2800" kern="1200" dirty="0"/>
        </a:p>
      </dsp:txBody>
      <dsp:txXfrm>
        <a:off x="486119" y="2640114"/>
        <a:ext cx="6160082" cy="74586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E6A9D3F-2976-4BA8-AA19-6EEDEF424838}">
      <dsp:nvSpPr>
        <dsp:cNvPr id="0" name=""/>
        <dsp:cNvSpPr/>
      </dsp:nvSpPr>
      <dsp:spPr>
        <a:xfrm>
          <a:off x="0" y="472884"/>
          <a:ext cx="8915400" cy="705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BE8A6DF-79D5-4666-969F-370F8000E255}">
      <dsp:nvSpPr>
        <dsp:cNvPr id="0" name=""/>
        <dsp:cNvSpPr/>
      </dsp:nvSpPr>
      <dsp:spPr>
        <a:xfrm>
          <a:off x="445770" y="59604"/>
          <a:ext cx="6240780" cy="8265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5887" tIns="0" rIns="235887" bIns="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Past	</a:t>
          </a:r>
          <a:endParaRPr lang="en-IN" sz="2800" kern="1200" dirty="0"/>
        </a:p>
      </dsp:txBody>
      <dsp:txXfrm>
        <a:off x="486119" y="99953"/>
        <a:ext cx="6160082" cy="745862"/>
      </dsp:txXfrm>
    </dsp:sp>
    <dsp:sp modelId="{61F0FCC7-D4F1-4D37-BEBD-633D0B9E58C8}">
      <dsp:nvSpPr>
        <dsp:cNvPr id="0" name=""/>
        <dsp:cNvSpPr/>
      </dsp:nvSpPr>
      <dsp:spPr>
        <a:xfrm>
          <a:off x="0" y="1742965"/>
          <a:ext cx="8915400" cy="705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570E8CD-1D99-4D2C-8AB7-FCA8586CBCCC}">
      <dsp:nvSpPr>
        <dsp:cNvPr id="0" name=""/>
        <dsp:cNvSpPr/>
      </dsp:nvSpPr>
      <dsp:spPr>
        <a:xfrm>
          <a:off x="445770" y="1329684"/>
          <a:ext cx="6240780" cy="8265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5887" tIns="0" rIns="235887" bIns="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Present</a:t>
          </a:r>
          <a:endParaRPr lang="en-IN" sz="2800" kern="1200" dirty="0"/>
        </a:p>
      </dsp:txBody>
      <dsp:txXfrm>
        <a:off x="486119" y="1370033"/>
        <a:ext cx="6160082" cy="745862"/>
      </dsp:txXfrm>
    </dsp:sp>
    <dsp:sp modelId="{15A6AE6D-2C32-4E3A-AEF8-CB1E79AFCAFD}">
      <dsp:nvSpPr>
        <dsp:cNvPr id="0" name=""/>
        <dsp:cNvSpPr/>
      </dsp:nvSpPr>
      <dsp:spPr>
        <a:xfrm>
          <a:off x="0" y="3013045"/>
          <a:ext cx="8915400" cy="705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8517A3A-35DB-4B75-B1AF-C781480DF896}">
      <dsp:nvSpPr>
        <dsp:cNvPr id="0" name=""/>
        <dsp:cNvSpPr/>
      </dsp:nvSpPr>
      <dsp:spPr>
        <a:xfrm>
          <a:off x="445770" y="2599765"/>
          <a:ext cx="6240780" cy="8265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5887" tIns="0" rIns="235887" bIns="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Future</a:t>
          </a:r>
          <a:endParaRPr lang="en-IN" sz="2800" kern="1200" dirty="0"/>
        </a:p>
      </dsp:txBody>
      <dsp:txXfrm>
        <a:off x="486119" y="2640114"/>
        <a:ext cx="6160082" cy="74586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42824C-887B-42E8-8241-262706B043A6}" type="datetimeFigureOut">
              <a:rPr lang="en-US" smtClean="0"/>
              <a:t>10/28/2020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1DD5A8-C637-46E5-88B2-2EC6DD4504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61743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48279F-5608-4BC9-9C87-7E1B57C01C82}" type="datetimeFigureOut">
              <a:rPr lang="en-IN" smtClean="0"/>
              <a:t>28-10-2020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B4D15D-ACD1-495C-8273-76BF03FA630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892297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B4D15D-ACD1-495C-8273-76BF03FA6305}" type="slidenum">
              <a:rPr lang="en-IN" smtClean="0"/>
              <a:t>17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996179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119456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991782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F140E-2C83-40DA-B9FB-C344B8DC38CB}" type="datetime1">
              <a:rPr lang="en-US" smtClean="0"/>
              <a:t>10/28/2020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B6984-E8D3-43E9-A3FB-6CFD5268A50B}" type="datetime1">
              <a:rPr lang="en-US" smtClean="0"/>
              <a:t>10/28/2020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6D6647-9A22-46D2-BD56-2CC3F4FC3470}" type="datetime1">
              <a:rPr lang="en-US" smtClean="0"/>
              <a:t>10/28/2020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F5296-B46E-4B04-A917-208D0A213191}" type="datetime1">
              <a:rPr lang="en-US" smtClean="0"/>
              <a:t>10/28/2020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F79A92-BC49-455D-95B1-926CCE3D26F9}" type="datetime1">
              <a:rPr lang="en-US" smtClean="0"/>
              <a:t>10/28/2020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0E9B58-876E-49F4-A60B-6309E1533CD1}" type="datetime1">
              <a:rPr lang="en-US" smtClean="0"/>
              <a:t>10/28/2020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D5861E-8E22-4FED-999A-CCE9A44B5D7B}" type="datetime1">
              <a:rPr lang="en-US" smtClean="0"/>
              <a:t>10/28/2020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C414E7-385D-4D65-B2D5-4F5990CDA759}" type="datetime1">
              <a:rPr lang="en-US" smtClean="0"/>
              <a:t>10/28/2020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ite Content with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ABD6B082-7C10-BA4E-BE12-3A2FD5AE08EF}"/>
              </a:ext>
            </a:extLst>
          </p:cNvPr>
          <p:cNvGrpSpPr/>
          <p:nvPr userDrawn="1"/>
        </p:nvGrpSpPr>
        <p:grpSpPr>
          <a:xfrm>
            <a:off x="8846757" y="1"/>
            <a:ext cx="3345244" cy="6367263"/>
            <a:chOff x="3491346" y="0"/>
            <a:chExt cx="2508933" cy="6367263"/>
          </a:xfrm>
        </p:grpSpPr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EA3EC593-DC20-9346-9776-FBA0FABCCDA5}"/>
                </a:ext>
              </a:extLst>
            </p:cNvPr>
            <p:cNvSpPr/>
            <p:nvPr/>
          </p:nvSpPr>
          <p:spPr>
            <a:xfrm rot="10800000">
              <a:off x="5468761" y="1352709"/>
              <a:ext cx="531517" cy="1821241"/>
            </a:xfrm>
            <a:custGeom>
              <a:avLst/>
              <a:gdLst>
                <a:gd name="connsiteX0" fmla="*/ 0 w 531517"/>
                <a:gd name="connsiteY0" fmla="*/ 1821241 h 1821241"/>
                <a:gd name="connsiteX1" fmla="*/ 0 w 531517"/>
                <a:gd name="connsiteY1" fmla="*/ 0 h 1821241"/>
                <a:gd name="connsiteX2" fmla="*/ 531517 w 531517"/>
                <a:gd name="connsiteY2" fmla="*/ 672400 h 1821241"/>
                <a:gd name="connsiteX3" fmla="*/ 0 w 531517"/>
                <a:gd name="connsiteY3" fmla="*/ 1821241 h 1821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1517" h="1821241">
                  <a:moveTo>
                    <a:pt x="0" y="1821241"/>
                  </a:moveTo>
                  <a:lnTo>
                    <a:pt x="0" y="0"/>
                  </a:lnTo>
                  <a:lnTo>
                    <a:pt x="531517" y="672400"/>
                  </a:lnTo>
                  <a:lnTo>
                    <a:pt x="0" y="1821241"/>
                  </a:lnTo>
                  <a:close/>
                </a:path>
              </a:pathLst>
            </a:custGeom>
            <a:solidFill>
              <a:srgbClr val="9F22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>
                <a:solidFill>
                  <a:schemeClr val="tx2"/>
                </a:solidFill>
              </a:endParaRPr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ED31C323-8E84-A946-A27D-2777E3E0BE45}"/>
                </a:ext>
              </a:extLst>
            </p:cNvPr>
            <p:cNvSpPr/>
            <p:nvPr/>
          </p:nvSpPr>
          <p:spPr>
            <a:xfrm rot="10800000">
              <a:off x="3491346" y="0"/>
              <a:ext cx="2508932" cy="2501550"/>
            </a:xfrm>
            <a:custGeom>
              <a:avLst/>
              <a:gdLst>
                <a:gd name="connsiteX0" fmla="*/ 2508932 w 2508932"/>
                <a:gd name="connsiteY0" fmla="*/ 2501550 h 2501550"/>
                <a:gd name="connsiteX1" fmla="*/ 0 w 2508932"/>
                <a:gd name="connsiteY1" fmla="*/ 2501550 h 2501550"/>
                <a:gd name="connsiteX2" fmla="*/ 0 w 2508932"/>
                <a:gd name="connsiteY2" fmla="*/ 1148841 h 2501550"/>
                <a:gd name="connsiteX3" fmla="*/ 531517 w 2508932"/>
                <a:gd name="connsiteY3" fmla="*/ 0 h 2501550"/>
                <a:gd name="connsiteX4" fmla="*/ 2508932 w 2508932"/>
                <a:gd name="connsiteY4" fmla="*/ 2501550 h 2501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08932" h="2501550">
                  <a:moveTo>
                    <a:pt x="2508932" y="2501550"/>
                  </a:moveTo>
                  <a:lnTo>
                    <a:pt x="0" y="2501550"/>
                  </a:lnTo>
                  <a:lnTo>
                    <a:pt x="0" y="1148841"/>
                  </a:lnTo>
                  <a:lnTo>
                    <a:pt x="531517" y="0"/>
                  </a:lnTo>
                  <a:lnTo>
                    <a:pt x="2508932" y="2501550"/>
                  </a:lnTo>
                  <a:close/>
                </a:path>
              </a:pathLst>
            </a:custGeom>
            <a:solidFill>
              <a:srgbClr val="E2DF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>
                <a:solidFill>
                  <a:schemeClr val="tx2"/>
                </a:solidFill>
              </a:endParaRPr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6A9B01AF-6459-4247-AF71-3F7C135643BB}"/>
                </a:ext>
              </a:extLst>
            </p:cNvPr>
            <p:cNvSpPr/>
            <p:nvPr/>
          </p:nvSpPr>
          <p:spPr>
            <a:xfrm rot="10800000">
              <a:off x="3680272" y="1352707"/>
              <a:ext cx="2320007" cy="5014556"/>
            </a:xfrm>
            <a:custGeom>
              <a:avLst/>
              <a:gdLst>
                <a:gd name="connsiteX0" fmla="*/ 0 w 2320007"/>
                <a:gd name="connsiteY0" fmla="*/ 5014556 h 5014556"/>
                <a:gd name="connsiteX1" fmla="*/ 0 w 2320007"/>
                <a:gd name="connsiteY1" fmla="*/ 0 h 5014556"/>
                <a:gd name="connsiteX2" fmla="*/ 2320007 w 2320007"/>
                <a:gd name="connsiteY2" fmla="*/ 0 h 5014556"/>
                <a:gd name="connsiteX3" fmla="*/ 531518 w 2320007"/>
                <a:gd name="connsiteY3" fmla="*/ 3865713 h 5014556"/>
                <a:gd name="connsiteX4" fmla="*/ 1 w 2320007"/>
                <a:gd name="connsiteY4" fmla="*/ 3193313 h 5014556"/>
                <a:gd name="connsiteX5" fmla="*/ 1 w 2320007"/>
                <a:gd name="connsiteY5" fmla="*/ 5014554 h 5014556"/>
                <a:gd name="connsiteX6" fmla="*/ 0 w 2320007"/>
                <a:gd name="connsiteY6" fmla="*/ 5014556 h 5014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20007" h="5014556">
                  <a:moveTo>
                    <a:pt x="0" y="5014556"/>
                  </a:moveTo>
                  <a:lnTo>
                    <a:pt x="0" y="0"/>
                  </a:lnTo>
                  <a:lnTo>
                    <a:pt x="2320007" y="0"/>
                  </a:lnTo>
                  <a:lnTo>
                    <a:pt x="531518" y="3865713"/>
                  </a:lnTo>
                  <a:lnTo>
                    <a:pt x="1" y="3193313"/>
                  </a:lnTo>
                  <a:lnTo>
                    <a:pt x="1" y="5014554"/>
                  </a:lnTo>
                  <a:lnTo>
                    <a:pt x="0" y="501455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>
                <a:solidFill>
                  <a:schemeClr val="tx2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 – For TOC/</a:t>
            </a:r>
            <a:br>
              <a:rPr lang="en-US" dirty="0"/>
            </a:br>
            <a:r>
              <a:rPr lang="en-US" dirty="0"/>
              <a:t>Agenda and Lite Text Slide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76251" y="1280160"/>
            <a:ext cx="9144000" cy="4525963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tabLst/>
              <a:defRPr sz="2000" baseline="0">
                <a:solidFill>
                  <a:schemeClr val="tx2"/>
                </a:solidFill>
              </a:defRPr>
            </a:lvl1pPr>
            <a:lvl2pPr>
              <a:buClrTx/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600">
                <a:solidFill>
                  <a:schemeClr val="tx2"/>
                </a:solidFill>
              </a:defRPr>
            </a:lvl4pPr>
            <a:lvl5pPr>
              <a:defRPr sz="16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Edit Master text styles [20pt Arial for TOC/Agenda]</a:t>
            </a:r>
          </a:p>
          <a:p>
            <a:pPr lvl="0"/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36045" y="6528815"/>
            <a:ext cx="1278151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2"/>
                </a:solidFill>
              </a:defRPr>
            </a:lvl1pPr>
          </a:lstStyle>
          <a:p>
            <a:fld id="{40BFEAB2-FD83-41F2-9787-AD5D1A1760C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Footer Placeholder 9">
            <a:extLst>
              <a:ext uri="{FF2B5EF4-FFF2-40B4-BE49-F238E27FC236}">
                <a16:creationId xmlns:a16="http://schemas.microsoft.com/office/drawing/2014/main" id="{BE9A4657-960C-43DE-81AE-18CA143A4380}"/>
              </a:ext>
            </a:extLst>
          </p:cNvPr>
          <p:cNvSpPr txBox="1">
            <a:spLocks/>
          </p:cNvSpPr>
          <p:nvPr userDrawn="1"/>
        </p:nvSpPr>
        <p:spPr>
          <a:xfrm>
            <a:off x="490549" y="6528816"/>
            <a:ext cx="2072640" cy="2286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McGraw-Hill   </a:t>
            </a:r>
            <a:r>
              <a:rPr lang="en-US" sz="900" b="1" spc="0" baseline="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|</a:t>
            </a:r>
            <a:endParaRPr lang="en-US" sz="9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451AA9ED-A6E2-4AEB-B71F-2979D48ABE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47387" y="6528816"/>
            <a:ext cx="7315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Advanced Computer Architecture</a:t>
            </a:r>
          </a:p>
        </p:txBody>
      </p:sp>
    </p:spTree>
    <p:extLst>
      <p:ext uri="{BB962C8B-B14F-4D97-AF65-F5344CB8AC3E}">
        <p14:creationId xmlns:p14="http://schemas.microsoft.com/office/powerpoint/2010/main" val="38207638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72">
          <p15:clr>
            <a:srgbClr val="FBAE40"/>
          </p15:clr>
        </p15:guide>
        <p15:guide id="2" orient="horz" pos="808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DF106-1B8A-441E-A3EF-DA3237514586}" type="datetime1">
              <a:rPr lang="en-US" smtClean="0"/>
              <a:t>10/28/2020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DAB50-74E8-41F6-A5A4-B5006E7A6E63}" type="datetime1">
              <a:rPr lang="en-US" smtClean="0"/>
              <a:t>10/28/2020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E2082-276F-4F40-AC39-EAF28E676880}" type="datetime1">
              <a:rPr lang="en-US" smtClean="0"/>
              <a:t>10/28/2020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F0F18-CE3F-41E4-A162-49B0716A6958}" type="datetime1">
              <a:rPr lang="en-US" smtClean="0"/>
              <a:t>10/28/2020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C122F-1D91-484E-82FF-792D22021C3C}" type="datetime1">
              <a:rPr lang="en-US" smtClean="0"/>
              <a:t>10/28/2020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546E9-5D3C-49EA-8840-772CADA1B6F6}" type="datetime1">
              <a:rPr lang="en-US" smtClean="0"/>
              <a:t>10/28/2020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71FE8-D4CF-4210-A1F7-26F6BB7D1121}" type="datetime1">
              <a:rPr lang="en-US" smtClean="0"/>
              <a:t>10/28/2020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B471DA-82A3-4285-B403-330FAC034479}" type="datetime1">
              <a:rPr lang="en-US" smtClean="0"/>
              <a:t>10/28/2020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45B494-1ADD-4BFD-9BCE-26D522D248FE}" type="datetime1">
              <a:rPr lang="en-US" smtClean="0"/>
              <a:t>10/28/2020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  <p:sldLayoutId id="2147483665" r:id="rId1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3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reativecommons.org/licenses/by-sa/3.0/" TargetMode="External"/><Relationship Id="rId4" Type="http://schemas.openxmlformats.org/officeDocument/2006/relationships/hyperlink" Target="https://simple.wikipedia.org/wiki/Transistor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IBM_System%2F360_Model_30" TargetMode="External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sa/3.0/" TargetMode="Externa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5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reativecommons.org/licenses/by-nc-nd/3.0/" TargetMode="External"/><Relationship Id="rId5" Type="http://schemas.openxmlformats.org/officeDocument/2006/relationships/hyperlink" Target="http://www.bodnara.co.kr/bbs/article.html?num=91281" TargetMode="External"/><Relationship Id="rId4" Type="http://schemas.openxmlformats.org/officeDocument/2006/relationships/image" Target="../media/image30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jojo-ojoj.deviantart.com/art/Gothic-cross-394378752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/3.0/" TargetMode="Externa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es.wikipedia.org/wiki/Refrigeraci%C3%B3n_l%C3%ADquida_(inform%C3%A1tica)" TargetMode="External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sa/3.0/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Electromigration" TargetMode="External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sa/3.0/" TargetMode="Externa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5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The_dead_end.jpg" TargetMode="External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sa/3.0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5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rientacionandujar.es/2015/11/06/coleccion-en-unidades-didacticas-de-experiencias-educativas-en-aprendizaje-cooperativo/teacher-at-smartboard-teaching-class/" TargetMode="Externa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nc-sa/3.0/" TargetMode="Externa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agpurtoday.in/branch-accountant-compuage-infocom-ltd" TargetMode="External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nc-sa/3.0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Lepsius_Neferhotep.JPG" TargetMode="External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sa/3.0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wjmc.blogspot.com/2012_06_01_archive.html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nc-nd/3.0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logatfer.wordpress.com/2012/01/09/jade-market-hong-kong/" TargetMode="External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sa/3.0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70272" y="814589"/>
            <a:ext cx="8915399" cy="2262781"/>
          </a:xfrm>
        </p:spPr>
        <p:txBody>
          <a:bodyPr/>
          <a:lstStyle/>
          <a:p>
            <a:r>
              <a:rPr lang="en-US" dirty="0"/>
              <a:t>Computer Architecture: Past, Present, and Future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20300" y="4030405"/>
            <a:ext cx="4665371" cy="1126283"/>
          </a:xfrm>
        </p:spPr>
        <p:txBody>
          <a:bodyPr>
            <a:noAutofit/>
          </a:bodyPr>
          <a:lstStyle/>
          <a:p>
            <a:r>
              <a:rPr lang="en-US" sz="2400" dirty="0"/>
              <a:t>Prof. </a:t>
            </a:r>
            <a:r>
              <a:rPr lang="en-US" sz="2400" dirty="0" err="1"/>
              <a:t>Smruti</a:t>
            </a:r>
            <a:r>
              <a:rPr lang="en-US" sz="2400" dirty="0"/>
              <a:t> R. </a:t>
            </a:r>
            <a:r>
              <a:rPr lang="en-US" sz="2400" dirty="0" err="1"/>
              <a:t>Sarangi</a:t>
            </a:r>
            <a:endParaRPr lang="en-US" sz="2400" dirty="0"/>
          </a:p>
          <a:p>
            <a:r>
              <a:rPr lang="en-US" sz="2400" dirty="0"/>
              <a:t>IIT Delhi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76075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Analog Computers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13" name="Content Placeholder 12" descr="A picture containing indoor, table, sitting, kitchen&#10;&#10;Description automatically generated">
            <a:extLst>
              <a:ext uri="{FF2B5EF4-FFF2-40B4-BE49-F238E27FC236}">
                <a16:creationId xmlns:a16="http://schemas.microsoft.com/office/drawing/2014/main" id="{F25F66B2-E9E9-47BA-B1D6-1D5154895D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88630" y="1653914"/>
            <a:ext cx="5785153" cy="4338865"/>
          </a:xfr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2552D5A-0489-430A-BB78-A9C6BB13CF74}"/>
              </a:ext>
            </a:extLst>
          </p:cNvPr>
          <p:cNvSpPr txBox="1"/>
          <p:nvPr/>
        </p:nvSpPr>
        <p:spPr>
          <a:xfrm>
            <a:off x="5021705" y="6385810"/>
            <a:ext cx="2624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Wikimedia, Commons</a:t>
            </a:r>
          </a:p>
        </p:txBody>
      </p:sp>
    </p:spTree>
    <p:extLst>
      <p:ext uri="{BB962C8B-B14F-4D97-AF65-F5344CB8AC3E}">
        <p14:creationId xmlns:p14="http://schemas.microsoft.com/office/powerpoint/2010/main" val="21621216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operation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7534677" y="1905000"/>
            <a:ext cx="4657323" cy="2652011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800" dirty="0"/>
              <a:t>Can be used to compute the ratio </a:t>
            </a:r>
            <a:r>
              <a:rPr lang="en-US" sz="2800" b="1" dirty="0"/>
              <a:t>r1/r2</a:t>
            </a:r>
          </a:p>
          <a:p>
            <a:endParaRPr lang="en-US" sz="2800" dirty="0"/>
          </a:p>
          <a:p>
            <a:r>
              <a:rPr lang="en-US" sz="2800" dirty="0"/>
              <a:t>Turn one gear </a:t>
            </a:r>
            <a:r>
              <a:rPr lang="en-US" sz="2800" b="1" dirty="0"/>
              <a:t>r1</a:t>
            </a:r>
            <a:r>
              <a:rPr lang="en-US" sz="2800" dirty="0"/>
              <a:t> times, the other will turn </a:t>
            </a:r>
            <a:r>
              <a:rPr lang="en-US" sz="2800" b="1" dirty="0"/>
              <a:t>r2</a:t>
            </a:r>
            <a:r>
              <a:rPr lang="en-US" sz="2800" dirty="0"/>
              <a:t> times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773B910-C4E4-4AD5-90A1-A632CE224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461" y="1905000"/>
            <a:ext cx="7149216" cy="3763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410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97466" y="6418"/>
            <a:ext cx="8911687" cy="1280890"/>
          </a:xfrm>
        </p:spPr>
        <p:txBody>
          <a:bodyPr/>
          <a:lstStyle/>
          <a:p>
            <a:r>
              <a:rPr lang="en-US" dirty="0"/>
              <a:t>Water computers: Could model the British economy</a:t>
            </a:r>
          </a:p>
        </p:txBody>
      </p:sp>
      <p:pic>
        <p:nvPicPr>
          <p:cNvPr id="8" name="Content Placeholder 7" descr="A picture containing indoor, glass, table, large&#10;&#10;Description automatically generated">
            <a:extLst>
              <a:ext uri="{FF2B5EF4-FFF2-40B4-BE49-F238E27FC236}">
                <a16:creationId xmlns:a16="http://schemas.microsoft.com/office/drawing/2014/main" id="{23DDC429-62C4-4408-86C3-AD91932B09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11579" y="1602064"/>
            <a:ext cx="7127883" cy="4468154"/>
          </a:xfr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0953FA-CA21-446F-9529-A9E468E54AD7}"/>
              </a:ext>
            </a:extLst>
          </p:cNvPr>
          <p:cNvSpPr txBox="1"/>
          <p:nvPr/>
        </p:nvSpPr>
        <p:spPr>
          <a:xfrm>
            <a:off x="2413416" y="6460761"/>
            <a:ext cx="2159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</a:t>
            </a:r>
            <a:r>
              <a:rPr lang="en-US" dirty="0" err="1"/>
              <a:t>wikipedia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0572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Methods of Operation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1429555" y="2897747"/>
            <a:ext cx="3322749" cy="2305318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257569" y="2897747"/>
            <a:ext cx="14606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Program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972235" y="3717874"/>
            <a:ext cx="203132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 = 100</a:t>
            </a:r>
          </a:p>
          <a:p>
            <a:r>
              <a:rPr lang="en-US" sz="2400" dirty="0"/>
              <a:t>b = 500</a:t>
            </a:r>
          </a:p>
          <a:p>
            <a:r>
              <a:rPr lang="en-US" sz="2400" dirty="0"/>
              <a:t>result = b / a</a:t>
            </a:r>
          </a:p>
        </p:txBody>
      </p:sp>
      <p:sp>
        <p:nvSpPr>
          <p:cNvPr id="8" name="Rectangle 7"/>
          <p:cNvSpPr/>
          <p:nvPr/>
        </p:nvSpPr>
        <p:spPr>
          <a:xfrm>
            <a:off x="5950040" y="2897747"/>
            <a:ext cx="2897747" cy="23053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Computer</a:t>
            </a:r>
          </a:p>
        </p:txBody>
      </p:sp>
      <p:sp>
        <p:nvSpPr>
          <p:cNvPr id="9" name="Right Arrow 8"/>
          <p:cNvSpPr/>
          <p:nvPr/>
        </p:nvSpPr>
        <p:spPr>
          <a:xfrm>
            <a:off x="4752305" y="3915177"/>
            <a:ext cx="1197736" cy="402861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>
            <a:off x="8847787" y="3848975"/>
            <a:ext cx="1197736" cy="402861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10045523" y="3717874"/>
            <a:ext cx="2034860" cy="600164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Output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4153436" y="5627109"/>
            <a:ext cx="6490954" cy="746974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Spend energy: move gears, move water, move electrons, move ... </a:t>
            </a:r>
            <a:r>
              <a:rPr lang="en-US" sz="2400" dirty="0">
                <a:sym typeface="Wingdings" panose="05000000000000000000" pitchFamily="2" charset="2"/>
              </a:rPr>
              <a:t> get the result</a:t>
            </a: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8304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5795493" y="2820474"/>
            <a:ext cx="2395470" cy="148107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was known about computing till 1900 AD</a:t>
            </a:r>
          </a:p>
        </p:txBody>
      </p:sp>
      <p:sp>
        <p:nvSpPr>
          <p:cNvPr id="4" name="Rectangle 3"/>
          <p:cNvSpPr/>
          <p:nvPr/>
        </p:nvSpPr>
        <p:spPr>
          <a:xfrm>
            <a:off x="5151549" y="1866364"/>
            <a:ext cx="3567448" cy="82424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Task (program)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942953" y="2950336"/>
            <a:ext cx="203132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 = 100</a:t>
            </a:r>
          </a:p>
          <a:p>
            <a:r>
              <a:rPr lang="en-US" sz="2400" dirty="0"/>
              <a:t>b = 500</a:t>
            </a:r>
          </a:p>
          <a:p>
            <a:r>
              <a:rPr lang="en-US" sz="2400" dirty="0"/>
              <a:t>result = b / a</a:t>
            </a:r>
          </a:p>
        </p:txBody>
      </p:sp>
      <p:sp>
        <p:nvSpPr>
          <p:cNvPr id="7" name="Down Arrow 6"/>
          <p:cNvSpPr/>
          <p:nvPr/>
        </p:nvSpPr>
        <p:spPr>
          <a:xfrm rot="3673938">
            <a:off x="5874811" y="3836684"/>
            <a:ext cx="373488" cy="184167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Down Arrow 7"/>
          <p:cNvSpPr/>
          <p:nvPr/>
        </p:nvSpPr>
        <p:spPr>
          <a:xfrm rot="17690927">
            <a:off x="7787534" y="3786240"/>
            <a:ext cx="373488" cy="184167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4121239" y="5364383"/>
            <a:ext cx="2292440" cy="54702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state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7572777" y="5364383"/>
            <a:ext cx="2292440" cy="54702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logic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469233" y="5972329"/>
            <a:ext cx="17107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a, b, result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540055" y="5972329"/>
            <a:ext cx="26965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+ - * / </a:t>
            </a:r>
            <a:r>
              <a:rPr lang="en-US" sz="2400" dirty="0" err="1"/>
              <a:t>exp</a:t>
            </a:r>
            <a:r>
              <a:rPr lang="en-US" sz="2400" dirty="0"/>
              <a:t> sin </a:t>
            </a:r>
            <a:r>
              <a:rPr lang="en-US" sz="2400" dirty="0" err="1"/>
              <a:t>cos</a:t>
            </a: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3890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" grpId="0"/>
      <p:bldP spid="7" grpId="0" animBg="1"/>
      <p:bldP spid="8" grpId="0" animBg="1"/>
      <p:bldP spid="9" grpId="0" animBg="1"/>
      <p:bldP spid="10" grpId="0" animBg="1"/>
      <p:bldP spid="12" grpId="0"/>
      <p:bldP spid="1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Then came Alan Turing and asked ...</a:t>
            </a:r>
          </a:p>
        </p:txBody>
      </p:sp>
      <p:pic>
        <p:nvPicPr>
          <p:cNvPr id="8" name="Content Placeholder 7" descr="A person wearing a suit and tie&#10;&#10;Description automatically generated">
            <a:extLst>
              <a:ext uri="{FF2B5EF4-FFF2-40B4-BE49-F238E27FC236}">
                <a16:creationId xmlns:a16="http://schemas.microsoft.com/office/drawing/2014/main" id="{B60F5A3E-F523-4555-81F6-2723969E25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71881" y="1264555"/>
            <a:ext cx="2776887" cy="3778250"/>
          </a:xfrm>
        </p:spPr>
      </p:pic>
      <p:sp>
        <p:nvSpPr>
          <p:cNvPr id="5" name="Oval Callout 4"/>
          <p:cNvSpPr/>
          <p:nvPr/>
        </p:nvSpPr>
        <p:spPr>
          <a:xfrm>
            <a:off x="3105665" y="5750011"/>
            <a:ext cx="6293708" cy="1046205"/>
          </a:xfrm>
          <a:prstGeom prst="wedgeEllipseCallout">
            <a:avLst>
              <a:gd name="adj1" fmla="val -6043"/>
              <a:gd name="adj2" fmla="val -131200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What basic operations do we need to implement any kind of a program?  </a:t>
            </a:r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09829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Church Turing Thesis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1672281"/>
          </a:xfrm>
        </p:spPr>
        <p:txBody>
          <a:bodyPr/>
          <a:lstStyle/>
          <a:p>
            <a:r>
              <a:rPr lang="en-US" dirty="0"/>
              <a:t> A </a:t>
            </a:r>
            <a:r>
              <a:rPr lang="en-US" dirty="0">
                <a:solidFill>
                  <a:srgbClr val="FF0000"/>
                </a:solidFill>
              </a:rPr>
              <a:t>function</a:t>
            </a:r>
            <a:r>
              <a:rPr lang="en-US" dirty="0"/>
              <a:t> is computable by a human being using an algorithm </a:t>
            </a:r>
            <a:r>
              <a:rPr lang="en-US" b="1" dirty="0"/>
              <a:t>if and only if</a:t>
            </a:r>
            <a:r>
              <a:rPr lang="en-US" dirty="0"/>
              <a:t> it is computable by a </a:t>
            </a:r>
            <a:r>
              <a:rPr lang="en-US" dirty="0">
                <a:solidFill>
                  <a:srgbClr val="FF0000"/>
                </a:solidFill>
              </a:rPr>
              <a:t>Turing machine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784389" y="4514335"/>
            <a:ext cx="518984" cy="3459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/>
          <p:cNvSpPr/>
          <p:nvPr/>
        </p:nvSpPr>
        <p:spPr>
          <a:xfrm>
            <a:off x="3303373" y="4514335"/>
            <a:ext cx="518984" cy="3459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/>
          <p:cNvSpPr/>
          <p:nvPr/>
        </p:nvSpPr>
        <p:spPr>
          <a:xfrm>
            <a:off x="3822357" y="4514335"/>
            <a:ext cx="518984" cy="3459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4341341" y="4514335"/>
            <a:ext cx="518984" cy="3459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/>
          <p:cNvSpPr/>
          <p:nvPr/>
        </p:nvSpPr>
        <p:spPr>
          <a:xfrm>
            <a:off x="4860325" y="4514335"/>
            <a:ext cx="518984" cy="3459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/>
          <p:cNvSpPr/>
          <p:nvPr/>
        </p:nvSpPr>
        <p:spPr>
          <a:xfrm>
            <a:off x="5379309" y="4514335"/>
            <a:ext cx="518984" cy="3459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9"/>
          <p:cNvSpPr/>
          <p:nvPr/>
        </p:nvSpPr>
        <p:spPr>
          <a:xfrm>
            <a:off x="5898293" y="4514335"/>
            <a:ext cx="518984" cy="3459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ectangle 10"/>
          <p:cNvSpPr/>
          <p:nvPr/>
        </p:nvSpPr>
        <p:spPr>
          <a:xfrm>
            <a:off x="6417277" y="4514335"/>
            <a:ext cx="518984" cy="3459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/>
          <p:cNvSpPr/>
          <p:nvPr/>
        </p:nvSpPr>
        <p:spPr>
          <a:xfrm>
            <a:off x="6899189" y="4514335"/>
            <a:ext cx="518984" cy="3459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Rectangle 12"/>
          <p:cNvSpPr/>
          <p:nvPr/>
        </p:nvSpPr>
        <p:spPr>
          <a:xfrm>
            <a:off x="7418173" y="4514335"/>
            <a:ext cx="518984" cy="3459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Rectangle 13"/>
          <p:cNvSpPr/>
          <p:nvPr/>
        </p:nvSpPr>
        <p:spPr>
          <a:xfrm>
            <a:off x="7937157" y="4514335"/>
            <a:ext cx="518984" cy="3459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Rectangle 14"/>
          <p:cNvSpPr/>
          <p:nvPr/>
        </p:nvSpPr>
        <p:spPr>
          <a:xfrm>
            <a:off x="8456141" y="4514335"/>
            <a:ext cx="518984" cy="3459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Rectangle 15"/>
          <p:cNvSpPr/>
          <p:nvPr/>
        </p:nvSpPr>
        <p:spPr>
          <a:xfrm>
            <a:off x="8975125" y="4514335"/>
            <a:ext cx="518984" cy="3459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Right Arrow 16"/>
          <p:cNvSpPr/>
          <p:nvPr/>
        </p:nvSpPr>
        <p:spPr>
          <a:xfrm>
            <a:off x="9654746" y="4572000"/>
            <a:ext cx="626076" cy="1977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Right Arrow 17"/>
          <p:cNvSpPr/>
          <p:nvPr/>
        </p:nvSpPr>
        <p:spPr>
          <a:xfrm rot="10800000">
            <a:off x="1997676" y="4588475"/>
            <a:ext cx="626076" cy="1977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22" name="Group 21"/>
          <p:cNvGrpSpPr/>
          <p:nvPr/>
        </p:nvGrpSpPr>
        <p:grpSpPr>
          <a:xfrm>
            <a:off x="4926227" y="4860324"/>
            <a:ext cx="1361304" cy="836140"/>
            <a:chOff x="4926227" y="4860324"/>
            <a:chExt cx="1361304" cy="836140"/>
          </a:xfrm>
        </p:grpSpPr>
        <p:sp>
          <p:nvSpPr>
            <p:cNvPr id="19" name="Rounded Rectangle 18"/>
            <p:cNvSpPr/>
            <p:nvPr/>
          </p:nvSpPr>
          <p:spPr>
            <a:xfrm>
              <a:off x="4990071" y="5185718"/>
              <a:ext cx="1297460" cy="510746"/>
            </a:xfrm>
            <a:prstGeom prst="roundRect">
              <a:avLst/>
            </a:prstGeom>
            <a:ln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Tape head</a:t>
              </a:r>
              <a:endParaRPr lang="en-IN" dirty="0"/>
            </a:p>
          </p:txBody>
        </p:sp>
        <p:sp>
          <p:nvSpPr>
            <p:cNvPr id="20" name="Right Arrow 19"/>
            <p:cNvSpPr/>
            <p:nvPr/>
          </p:nvSpPr>
          <p:spPr>
            <a:xfrm rot="16200000">
              <a:off x="4965357" y="4821194"/>
              <a:ext cx="325394" cy="403654"/>
            </a:xfrm>
            <a:prstGeom prst="rightArrow">
              <a:avLst/>
            </a:prstGeom>
            <a:ln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4876471" y="4131275"/>
            <a:ext cx="1540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Infinite Tape</a:t>
            </a:r>
            <a:endParaRPr lang="en-IN" dirty="0"/>
          </a:p>
        </p:txBody>
      </p:sp>
      <p:cxnSp>
        <p:nvCxnSpPr>
          <p:cNvPr id="25" name="Straight Arrow Connector 24"/>
          <p:cNvCxnSpPr/>
          <p:nvPr/>
        </p:nvCxnSpPr>
        <p:spPr>
          <a:xfrm flipV="1">
            <a:off x="3464010" y="4687329"/>
            <a:ext cx="1655807" cy="88144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3163329" y="5568778"/>
            <a:ext cx="12186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read the </a:t>
            </a:r>
          </a:p>
          <a:p>
            <a:r>
              <a:rPr lang="en-US" dirty="0"/>
              <a:t>symbol</a:t>
            </a:r>
            <a:endParaRPr lang="en-IN" dirty="0"/>
          </a:p>
        </p:txBody>
      </p:sp>
      <p:sp>
        <p:nvSpPr>
          <p:cNvPr id="27" name="Oval 26"/>
          <p:cNvSpPr/>
          <p:nvPr/>
        </p:nvSpPr>
        <p:spPr>
          <a:xfrm>
            <a:off x="2888627" y="5618034"/>
            <a:ext cx="310507" cy="29244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  <a:endParaRPr lang="en-IN" dirty="0"/>
          </a:p>
        </p:txBody>
      </p:sp>
      <p:sp>
        <p:nvSpPr>
          <p:cNvPr id="28" name="Rectangle 27"/>
          <p:cNvSpPr/>
          <p:nvPr/>
        </p:nvSpPr>
        <p:spPr>
          <a:xfrm>
            <a:off x="9601911" y="5226737"/>
            <a:ext cx="2203621" cy="1367481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9967784" y="5226737"/>
            <a:ext cx="1438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State Table</a:t>
            </a:r>
            <a:endParaRPr lang="en-IN" u="sng" dirty="0"/>
          </a:p>
        </p:txBody>
      </p:sp>
      <p:sp>
        <p:nvSpPr>
          <p:cNvPr id="31" name="Oval 30"/>
          <p:cNvSpPr/>
          <p:nvPr/>
        </p:nvSpPr>
        <p:spPr>
          <a:xfrm>
            <a:off x="7939687" y="5764256"/>
            <a:ext cx="310507" cy="29244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  <a:endParaRPr lang="en-IN" dirty="0"/>
          </a:p>
        </p:txBody>
      </p:sp>
      <p:sp>
        <p:nvSpPr>
          <p:cNvPr id="32" name="TextBox 31"/>
          <p:cNvSpPr txBox="1"/>
          <p:nvPr/>
        </p:nvSpPr>
        <p:spPr>
          <a:xfrm>
            <a:off x="8250194" y="5696464"/>
            <a:ext cx="14045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access the</a:t>
            </a:r>
          </a:p>
          <a:p>
            <a:r>
              <a:rPr lang="en-US" dirty="0"/>
              <a:t>state table</a:t>
            </a:r>
            <a:endParaRPr lang="en-IN" dirty="0"/>
          </a:p>
        </p:txBody>
      </p:sp>
      <p:sp>
        <p:nvSpPr>
          <p:cNvPr id="33" name="TextBox 32"/>
          <p:cNvSpPr txBox="1"/>
          <p:nvPr/>
        </p:nvSpPr>
        <p:spPr>
          <a:xfrm>
            <a:off x="6522210" y="5891943"/>
            <a:ext cx="14911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write a new</a:t>
            </a:r>
          </a:p>
          <a:p>
            <a:r>
              <a:rPr lang="en-US" dirty="0"/>
              <a:t>symbol</a:t>
            </a:r>
            <a:endParaRPr lang="en-IN" dirty="0"/>
          </a:p>
        </p:txBody>
      </p:sp>
      <p:sp>
        <p:nvSpPr>
          <p:cNvPr id="34" name="Oval 33"/>
          <p:cNvSpPr/>
          <p:nvPr/>
        </p:nvSpPr>
        <p:spPr>
          <a:xfrm>
            <a:off x="6247508" y="5941199"/>
            <a:ext cx="310507" cy="29244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  <a:endParaRPr lang="en-IN" dirty="0"/>
          </a:p>
        </p:txBody>
      </p:sp>
      <p:sp>
        <p:nvSpPr>
          <p:cNvPr id="37" name="TextBox 36"/>
          <p:cNvSpPr txBox="1"/>
          <p:nvPr/>
        </p:nvSpPr>
        <p:spPr>
          <a:xfrm>
            <a:off x="4551260" y="6019631"/>
            <a:ext cx="14638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move the</a:t>
            </a:r>
          </a:p>
          <a:p>
            <a:r>
              <a:rPr lang="en-US" dirty="0"/>
              <a:t>tape head </a:t>
            </a:r>
            <a:br>
              <a:rPr lang="en-US" dirty="0"/>
            </a:br>
            <a:r>
              <a:rPr lang="en-US" dirty="0"/>
              <a:t>left or right</a:t>
            </a:r>
            <a:endParaRPr lang="en-IN" dirty="0"/>
          </a:p>
        </p:txBody>
      </p:sp>
      <p:sp>
        <p:nvSpPr>
          <p:cNvPr id="38" name="Oval 37"/>
          <p:cNvSpPr/>
          <p:nvPr/>
        </p:nvSpPr>
        <p:spPr>
          <a:xfrm>
            <a:off x="4276558" y="6068887"/>
            <a:ext cx="310507" cy="29244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  <a:endParaRPr lang="en-IN" dirty="0"/>
          </a:p>
        </p:txBody>
      </p:sp>
      <p:cxnSp>
        <p:nvCxnSpPr>
          <p:cNvPr id="35" name="Straight Arrow Connector 34"/>
          <p:cNvCxnSpPr/>
          <p:nvPr/>
        </p:nvCxnSpPr>
        <p:spPr>
          <a:xfrm flipH="1" flipV="1">
            <a:off x="5161797" y="4709813"/>
            <a:ext cx="1461424" cy="120066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8008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4.07407E-6 L -0.05066 0.00231 " pathEditMode="relative" rAng="0" ptsTypes="AA">
                                      <p:cBhvr>
                                        <p:cTn id="56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39" y="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6" grpId="1"/>
      <p:bldP spid="27" grpId="0" animBg="1"/>
      <p:bldP spid="27" grpId="1" animBg="1"/>
      <p:bldP spid="31" grpId="0" animBg="1"/>
      <p:bldP spid="31" grpId="1" animBg="1"/>
      <p:bldP spid="32" grpId="0"/>
      <p:bldP spid="32" grpId="1"/>
      <p:bldP spid="33" grpId="0"/>
      <p:bldP spid="33" grpId="1"/>
      <p:bldP spid="34" grpId="0" animBg="1"/>
      <p:bldP spid="34" grpId="1" animBg="1"/>
      <p:bldP spid="37" grpId="0"/>
      <p:bldP spid="3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Led to the design of the </a:t>
            </a:r>
            <a:r>
              <a:rPr lang="en-US" dirty="0">
                <a:solidFill>
                  <a:srgbClr val="00B050"/>
                </a:solidFill>
              </a:rPr>
              <a:t>modern computer </a:t>
            </a:r>
            <a:r>
              <a:rPr lang="en-US" dirty="0"/>
              <a:t>– Von Neumann, Eckert </a:t>
            </a:r>
            <a:r>
              <a:rPr lang="en-US" dirty="0" err="1"/>
              <a:t>Mauchly</a:t>
            </a:r>
            <a:r>
              <a:rPr lang="en-US" dirty="0"/>
              <a:t>, and others</a:t>
            </a:r>
            <a:endParaRPr lang="en-IN" dirty="0"/>
          </a:p>
        </p:txBody>
      </p:sp>
      <p:sp>
        <p:nvSpPr>
          <p:cNvPr id="4" name="Rectangle 3"/>
          <p:cNvSpPr/>
          <p:nvPr/>
        </p:nvSpPr>
        <p:spPr>
          <a:xfrm>
            <a:off x="5412259" y="3789405"/>
            <a:ext cx="2257168" cy="8979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CPU 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5692346" y="2430162"/>
            <a:ext cx="1696994" cy="955589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Memory</a:t>
            </a:r>
            <a:endParaRPr lang="en-IN" dirty="0"/>
          </a:p>
        </p:txBody>
      </p:sp>
      <p:sp>
        <p:nvSpPr>
          <p:cNvPr id="6" name="Up-Down Arrow 5"/>
          <p:cNvSpPr/>
          <p:nvPr/>
        </p:nvSpPr>
        <p:spPr>
          <a:xfrm>
            <a:off x="6425513" y="3385751"/>
            <a:ext cx="230660" cy="403654"/>
          </a:xfrm>
          <a:prstGeom prst="upDown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8" name="Up-Down Arrow 7"/>
          <p:cNvSpPr/>
          <p:nvPr/>
        </p:nvSpPr>
        <p:spPr>
          <a:xfrm>
            <a:off x="6425513" y="4687330"/>
            <a:ext cx="230660" cy="403654"/>
          </a:xfrm>
          <a:prstGeom prst="upDown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ounded Rectangle 8"/>
          <p:cNvSpPr/>
          <p:nvPr/>
        </p:nvSpPr>
        <p:spPr>
          <a:xfrm>
            <a:off x="5692346" y="5107460"/>
            <a:ext cx="1696994" cy="955589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I/O Devices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369682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have the theoretical tools </a:t>
            </a:r>
            <a:r>
              <a:rPr lang="en-US" dirty="0">
                <a:sym typeface="Wingdings" panose="05000000000000000000" pitchFamily="2" charset="2"/>
              </a:rPr>
              <a:t> How do we build a computer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1384663"/>
          </a:xfrm>
        </p:spPr>
        <p:txBody>
          <a:bodyPr/>
          <a:lstStyle/>
          <a:p>
            <a:r>
              <a:rPr lang="en-US" dirty="0"/>
              <a:t> Then came the transistor (1947, Bardeen and Brattain)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2320" y="3172241"/>
            <a:ext cx="4412925" cy="238382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098971" y="3518263"/>
            <a:ext cx="325441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Simple 3 pin device. </a:t>
            </a:r>
          </a:p>
          <a:p>
            <a:r>
              <a:rPr lang="en-US" sz="2400" dirty="0"/>
              <a:t>Acts like a simple </a:t>
            </a:r>
          </a:p>
          <a:p>
            <a:r>
              <a:rPr lang="en-US" sz="2400" dirty="0"/>
              <a:t>electrically</a:t>
            </a:r>
          </a:p>
          <a:p>
            <a:r>
              <a:rPr lang="en-US" sz="2400" dirty="0"/>
              <a:t>controlled switch</a:t>
            </a:r>
            <a:endParaRPr lang="en-IN" sz="2400" dirty="0"/>
          </a:p>
        </p:txBody>
      </p:sp>
      <p:pic>
        <p:nvPicPr>
          <p:cNvPr id="9" name="Picture 8" descr="A close up of a device&#10;&#10;Description automatically generated">
            <a:extLst>
              <a:ext uri="{FF2B5EF4-FFF2-40B4-BE49-F238E27FC236}">
                <a16:creationId xmlns:a16="http://schemas.microsoft.com/office/drawing/2014/main" id="{146B7F27-BD1B-4380-AC4A-FB6FA837A2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2678762" y="3172241"/>
            <a:ext cx="4412925" cy="329248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AD38CC7-3BC9-4653-AAD8-65D503040C9C}"/>
              </a:ext>
            </a:extLst>
          </p:cNvPr>
          <p:cNvSpPr txBox="1"/>
          <p:nvPr/>
        </p:nvSpPr>
        <p:spPr>
          <a:xfrm>
            <a:off x="2678762" y="6477694"/>
            <a:ext cx="441292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hlinkClick r:id="rId4" tooltip="https://simple.wikipedia.org/wiki/Transistor"/>
              </a:rPr>
              <a:t>This Photo</a:t>
            </a:r>
            <a:r>
              <a:rPr lang="en-US" sz="900" dirty="0"/>
              <a:t> by Unknown Author is licensed under </a:t>
            </a:r>
            <a:r>
              <a:rPr lang="en-US" sz="900" dirty="0">
                <a:hlinkClick r:id="rId5" tooltip="https://creativecommons.org/licenses/by-sa/3.0/"/>
              </a:rPr>
              <a:t>CC BY-SA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9415939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By the 50s and 60s 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6570" y="1671410"/>
            <a:ext cx="2959236" cy="265674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Content Placeholder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4375" y="1671409"/>
            <a:ext cx="2893922" cy="265674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490652" y="2475246"/>
            <a:ext cx="249138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Theoretical</a:t>
            </a:r>
          </a:p>
          <a:p>
            <a:r>
              <a:rPr lang="en-US" sz="2400" dirty="0"/>
              <a:t>Advancements</a:t>
            </a:r>
            <a:endParaRPr lang="en-IN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8247011" y="2510908"/>
            <a:ext cx="249138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Technological</a:t>
            </a:r>
          </a:p>
          <a:p>
            <a:r>
              <a:rPr lang="en-US" sz="2400" dirty="0"/>
              <a:t>Advancements</a:t>
            </a:r>
            <a:endParaRPr lang="en-IN" sz="24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0890" y="1780583"/>
            <a:ext cx="2438400" cy="24384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1195" y="4156256"/>
            <a:ext cx="7177791" cy="24384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476206" y="4667570"/>
            <a:ext cx="450315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Era of Computers</a:t>
            </a:r>
            <a:endParaRPr lang="en-IN" sz="4000" dirty="0"/>
          </a:p>
        </p:txBody>
      </p:sp>
    </p:spTree>
    <p:extLst>
      <p:ext uri="{BB962C8B-B14F-4D97-AF65-F5344CB8AC3E}">
        <p14:creationId xmlns:p14="http://schemas.microsoft.com/office/powerpoint/2010/main" val="2426508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8378" y="727141"/>
            <a:ext cx="8911687" cy="1280890"/>
          </a:xfrm>
        </p:spPr>
        <p:txBody>
          <a:bodyPr/>
          <a:lstStyle/>
          <a:p>
            <a:r>
              <a:rPr lang="en-US" dirty="0"/>
              <a:t>What is computer architecture?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1747234"/>
            <a:ext cx="8915400" cy="3777622"/>
          </a:xfrm>
        </p:spPr>
        <p:txBody>
          <a:bodyPr>
            <a:normAutofit/>
          </a:bodyPr>
          <a:lstStyle/>
          <a:p>
            <a:r>
              <a:rPr lang="en-US" sz="3200" dirty="0"/>
              <a:t>The study of computer processors and computer systems</a:t>
            </a:r>
          </a:p>
        </p:txBody>
      </p:sp>
      <p:sp>
        <p:nvSpPr>
          <p:cNvPr id="4" name="AutoShape 2" descr="Black android mobile phone by hatalar205"/>
          <p:cNvSpPr>
            <a:spLocks noChangeAspect="1" noChangeArrowheads="1"/>
          </p:cNvSpPr>
          <p:nvPr/>
        </p:nvSpPr>
        <p:spPr bwMode="auto">
          <a:xfrm>
            <a:off x="155575" y="-530829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9212" y="3298711"/>
            <a:ext cx="1502267" cy="279359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4303" y="3278012"/>
            <a:ext cx="2581275" cy="26098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0292" y="3028124"/>
            <a:ext cx="2419172" cy="3222743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39667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Era of Big Computer Corporations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Gordon Moore (co-founder) of Intel proposed the Moore’s Law</a:t>
            </a:r>
          </a:p>
          <a:p>
            <a:r>
              <a:rPr lang="en-US" dirty="0"/>
              <a:t> The number of transistors per chip will double roughly every year</a:t>
            </a:r>
          </a:p>
          <a:p>
            <a:pPr lvl="1"/>
            <a:r>
              <a:rPr lang="en-US" dirty="0"/>
              <a:t> Has held true for the last 55 years</a:t>
            </a:r>
          </a:p>
          <a:p>
            <a:pPr lvl="1"/>
            <a:r>
              <a:rPr lang="en-US" dirty="0"/>
              <a:t> One year has increased to roughly 2 years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9646" y="3054531"/>
            <a:ext cx="879566" cy="879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6750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does Moore’s law hold? 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1721708"/>
          </a:xfrm>
        </p:spPr>
        <p:txBody>
          <a:bodyPr/>
          <a:lstStyle/>
          <a:p>
            <a:r>
              <a:rPr lang="en-US" dirty="0"/>
              <a:t> Transistors get smaller with every new generation</a:t>
            </a:r>
          </a:p>
          <a:p>
            <a:pPr lvl="1"/>
            <a:r>
              <a:rPr lang="en-US" dirty="0"/>
              <a:t> 1 micron in 1980 to 14nm in 2016</a:t>
            </a:r>
          </a:p>
          <a:p>
            <a:pPr marL="0" indent="0">
              <a:buNone/>
            </a:pP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2702010" y="4909751"/>
            <a:ext cx="2710249" cy="92263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Smaller Transistors</a:t>
            </a:r>
            <a:endParaRPr lang="en-IN" dirty="0"/>
          </a:p>
        </p:txBody>
      </p:sp>
      <p:cxnSp>
        <p:nvCxnSpPr>
          <p:cNvPr id="7" name="Elbow Connector 6"/>
          <p:cNvCxnSpPr>
            <a:stCxn id="5" idx="3"/>
          </p:cNvCxnSpPr>
          <p:nvPr/>
        </p:nvCxnSpPr>
        <p:spPr>
          <a:xfrm flipV="1">
            <a:off x="5412259" y="4324865"/>
            <a:ext cx="1416909" cy="104620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ounded Rectangle 8"/>
          <p:cNvSpPr/>
          <p:nvPr/>
        </p:nvSpPr>
        <p:spPr>
          <a:xfrm>
            <a:off x="6829168" y="4102443"/>
            <a:ext cx="2183027" cy="502508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High Speed</a:t>
            </a:r>
            <a:endParaRPr lang="en-IN" dirty="0"/>
          </a:p>
        </p:txBody>
      </p:sp>
      <p:sp>
        <p:nvSpPr>
          <p:cNvPr id="10" name="Rounded Rectangle 9"/>
          <p:cNvSpPr/>
          <p:nvPr/>
        </p:nvSpPr>
        <p:spPr>
          <a:xfrm>
            <a:off x="6829168" y="4823254"/>
            <a:ext cx="2183027" cy="502508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Lower Area</a:t>
            </a:r>
            <a:endParaRPr lang="en-IN" dirty="0"/>
          </a:p>
        </p:txBody>
      </p:sp>
      <p:sp>
        <p:nvSpPr>
          <p:cNvPr id="11" name="Rounded Rectangle 10"/>
          <p:cNvSpPr/>
          <p:nvPr/>
        </p:nvSpPr>
        <p:spPr>
          <a:xfrm>
            <a:off x="6829168" y="5581135"/>
            <a:ext cx="2183027" cy="502508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Lower Power</a:t>
            </a:r>
            <a:endParaRPr lang="en-IN" dirty="0"/>
          </a:p>
        </p:txBody>
      </p:sp>
      <p:cxnSp>
        <p:nvCxnSpPr>
          <p:cNvPr id="13" name="Elbow Connector 12"/>
          <p:cNvCxnSpPr>
            <a:stCxn id="5" idx="3"/>
            <a:endCxn id="10" idx="1"/>
          </p:cNvCxnSpPr>
          <p:nvPr/>
        </p:nvCxnSpPr>
        <p:spPr>
          <a:xfrm flipV="1">
            <a:off x="5412259" y="5074508"/>
            <a:ext cx="1416909" cy="29656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Elbow Connector 14"/>
          <p:cNvCxnSpPr>
            <a:stCxn id="5" idx="3"/>
            <a:endCxn id="11" idx="1"/>
          </p:cNvCxnSpPr>
          <p:nvPr/>
        </p:nvCxnSpPr>
        <p:spPr>
          <a:xfrm>
            <a:off x="5412259" y="5371070"/>
            <a:ext cx="1416909" cy="46131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9417" y="4324865"/>
            <a:ext cx="1474901" cy="1486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541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5" name="Content Placeholder 4" descr="A picture containing timeline&#10;&#10;Description automatically generated">
            <a:extLst>
              <a:ext uri="{FF2B5EF4-FFF2-40B4-BE49-F238E27FC236}">
                <a16:creationId xmlns:a16="http://schemas.microsoft.com/office/drawing/2014/main" id="{96645209-975D-490B-A8E3-380EFEC7A5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81562" y="379751"/>
            <a:ext cx="6137772" cy="5736236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A2C50C0-600F-4671-AA0F-2750FECBDE85}"/>
              </a:ext>
            </a:extLst>
          </p:cNvPr>
          <p:cNvSpPr txBox="1"/>
          <p:nvPr/>
        </p:nvSpPr>
        <p:spPr>
          <a:xfrm>
            <a:off x="4646951" y="6400800"/>
            <a:ext cx="2188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Wikipedia</a:t>
            </a:r>
          </a:p>
        </p:txBody>
      </p:sp>
    </p:spTree>
    <p:extLst>
      <p:ext uri="{BB962C8B-B14F-4D97-AF65-F5344CB8AC3E}">
        <p14:creationId xmlns:p14="http://schemas.microsoft.com/office/powerpoint/2010/main" val="25641588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2000 to 2,000,000,000 transistors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25601" y="1367481"/>
            <a:ext cx="8915400" cy="667265"/>
          </a:xfrm>
        </p:spPr>
        <p:txBody>
          <a:bodyPr/>
          <a:lstStyle/>
          <a:p>
            <a:r>
              <a:rPr lang="en-US" dirty="0"/>
              <a:t> What have we gained? 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23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3756453" y="2250895"/>
                <a:ext cx="5642919" cy="62478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IN" sz="2800" dirty="0"/>
                  <a:t>Performance </a:t>
                </a:r>
                <a14:m>
                  <m:oMath xmlns:m="http://schemas.openxmlformats.org/officeDocument/2006/math">
                    <m:r>
                      <a:rPr lang="en-IN" sz="280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IN" sz="2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𝐼𝑃𝐶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 ∗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𝑓𝑟𝑒𝑞𝑢𝑒𝑛𝑐𝑦</m:t>
                        </m:r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#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𝑖𝑛𝑠𝑡𝑟𝑢𝑐𝑡𝑖𝑜𝑛𝑠</m:t>
                        </m:r>
                      </m:den>
                    </m:f>
                  </m:oMath>
                </a14:m>
                <a:endParaRPr lang="en-IN" sz="28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6453" y="2250895"/>
                <a:ext cx="5642919" cy="624786"/>
              </a:xfrm>
              <a:prstGeom prst="rect">
                <a:avLst/>
              </a:prstGeom>
              <a:blipFill rotWithShape="0">
                <a:blip r:embed="rId2"/>
                <a:stretch>
                  <a:fillRect l="-3780" t="-2913" b="-1747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ontent Placeholder 2"/>
          <p:cNvSpPr txBox="1">
            <a:spLocks/>
          </p:cNvSpPr>
          <p:nvPr/>
        </p:nvSpPr>
        <p:spPr>
          <a:xfrm>
            <a:off x="2325600" y="3340443"/>
            <a:ext cx="9569837" cy="268141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Clock Frequency </a:t>
            </a:r>
            <a:r>
              <a:rPr lang="en-US" dirty="0">
                <a:sym typeface="Wingdings" panose="05000000000000000000" pitchFamily="2" charset="2"/>
              </a:rPr>
              <a:t> increased from 0.5 </a:t>
            </a:r>
            <a:r>
              <a:rPr lang="en-US" dirty="0" err="1">
                <a:sym typeface="Wingdings" panose="05000000000000000000" pitchFamily="2" charset="2"/>
              </a:rPr>
              <a:t>Mhz</a:t>
            </a:r>
            <a:r>
              <a:rPr lang="en-US" dirty="0">
                <a:sym typeface="Wingdings" panose="05000000000000000000" pitchFamily="2" charset="2"/>
              </a:rPr>
              <a:t> to 3 GHz (6000 times)</a:t>
            </a:r>
          </a:p>
          <a:p>
            <a:r>
              <a:rPr lang="en-US" dirty="0">
                <a:sym typeface="Wingdings" panose="05000000000000000000" pitchFamily="2" charset="2"/>
              </a:rPr>
              <a:t>#instructions in a program  better compiler technology, reduced #</a:t>
            </a:r>
            <a:r>
              <a:rPr lang="en-US" dirty="0" err="1">
                <a:sym typeface="Wingdings" panose="05000000000000000000" pitchFamily="2" charset="2"/>
              </a:rPr>
              <a:t>insts</a:t>
            </a:r>
            <a:r>
              <a:rPr lang="en-US" dirty="0">
                <a:sym typeface="Wingdings" panose="05000000000000000000" pitchFamily="2" charset="2"/>
              </a:rPr>
              <a:t> by at least 2-3X in the last 30 years</a:t>
            </a:r>
          </a:p>
          <a:p>
            <a:r>
              <a:rPr lang="en-US" dirty="0">
                <a:sym typeface="Wingdings" panose="05000000000000000000" pitchFamily="2" charset="2"/>
              </a:rPr>
              <a:t> IPC  Instructions per cycle </a:t>
            </a:r>
            <a:endParaRPr lang="en-IN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0346" y="968284"/>
            <a:ext cx="2438400" cy="24384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9070341" y="1388415"/>
            <a:ext cx="18117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Performance</a:t>
            </a:r>
          </a:p>
          <a:p>
            <a:r>
              <a:rPr lang="en-US" sz="2000" dirty="0"/>
              <a:t>Equation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4272783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IPC (Basis of Modern Computer Architecture)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27892" y="4153645"/>
            <a:ext cx="9248561" cy="200002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 In the steady state, the </a:t>
            </a:r>
            <a:r>
              <a:rPr lang="en-US" dirty="0">
                <a:solidFill>
                  <a:srgbClr val="0070C0"/>
                </a:solidFill>
              </a:rPr>
              <a:t>processor</a:t>
            </a:r>
            <a:r>
              <a:rPr lang="en-US" dirty="0"/>
              <a:t> will take in </a:t>
            </a:r>
            <a:r>
              <a:rPr lang="en-US" i="1" dirty="0"/>
              <a:t>n </a:t>
            </a:r>
            <a:r>
              <a:rPr lang="en-US" dirty="0">
                <a:solidFill>
                  <a:srgbClr val="00B050"/>
                </a:solidFill>
              </a:rPr>
              <a:t>instructions</a:t>
            </a:r>
            <a:r>
              <a:rPr lang="en-US" dirty="0"/>
              <a:t> every cycle (average), </a:t>
            </a:r>
            <a:r>
              <a:rPr lang="en-US" dirty="0">
                <a:solidFill>
                  <a:srgbClr val="0070C0"/>
                </a:solidFill>
              </a:rPr>
              <a:t>execute</a:t>
            </a:r>
            <a:r>
              <a:rPr lang="en-US" dirty="0"/>
              <a:t> them, and </a:t>
            </a:r>
            <a:r>
              <a:rPr lang="en-US" dirty="0">
                <a:solidFill>
                  <a:srgbClr val="FF0000"/>
                </a:solidFill>
              </a:rPr>
              <a:t>complete</a:t>
            </a:r>
            <a:r>
              <a:rPr lang="en-US" dirty="0"/>
              <a:t> them</a:t>
            </a:r>
          </a:p>
          <a:p>
            <a:r>
              <a:rPr lang="en-US" dirty="0"/>
              <a:t>The </a:t>
            </a:r>
            <a:r>
              <a:rPr lang="en-US" b="1" dirty="0"/>
              <a:t>IPC</a:t>
            </a:r>
            <a:r>
              <a:rPr lang="en-US" dirty="0"/>
              <a:t> is equal to </a:t>
            </a:r>
            <a:r>
              <a:rPr lang="en-US" i="1" dirty="0"/>
              <a:t>n</a:t>
            </a:r>
            <a:endParaRPr lang="en-IN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5428735" y="2529017"/>
            <a:ext cx="2669059" cy="119448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Processor</a:t>
            </a:r>
            <a:endParaRPr lang="en-IN" dirty="0"/>
          </a:p>
        </p:txBody>
      </p:sp>
      <p:sp>
        <p:nvSpPr>
          <p:cNvPr id="12" name="Right Arrow 11"/>
          <p:cNvSpPr/>
          <p:nvPr/>
        </p:nvSpPr>
        <p:spPr>
          <a:xfrm>
            <a:off x="3748216" y="2928552"/>
            <a:ext cx="1680519" cy="395416"/>
          </a:xfrm>
          <a:prstGeom prst="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Right Arrow 12"/>
          <p:cNvSpPr/>
          <p:nvPr/>
        </p:nvSpPr>
        <p:spPr>
          <a:xfrm>
            <a:off x="8097794" y="2942968"/>
            <a:ext cx="1680519" cy="395416"/>
          </a:xfrm>
          <a:prstGeom prst="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Vertical Scroll 13"/>
          <p:cNvSpPr/>
          <p:nvPr/>
        </p:nvSpPr>
        <p:spPr>
          <a:xfrm>
            <a:off x="2323070" y="2351903"/>
            <a:ext cx="1425146" cy="1548713"/>
          </a:xfrm>
          <a:prstGeom prst="verticalScroll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TextBox 14"/>
          <p:cNvSpPr txBox="1"/>
          <p:nvPr/>
        </p:nvSpPr>
        <p:spPr>
          <a:xfrm>
            <a:off x="2466417" y="2559220"/>
            <a:ext cx="1138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Program</a:t>
            </a:r>
            <a:endParaRPr lang="en-IN" dirty="0"/>
          </a:p>
        </p:txBody>
      </p:sp>
      <p:sp>
        <p:nvSpPr>
          <p:cNvPr id="16" name="Oval 15"/>
          <p:cNvSpPr/>
          <p:nvPr/>
        </p:nvSpPr>
        <p:spPr>
          <a:xfrm>
            <a:off x="4308389" y="2529017"/>
            <a:ext cx="518984" cy="413951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</a:t>
            </a:r>
            <a:endParaRPr lang="en-IN" dirty="0"/>
          </a:p>
        </p:txBody>
      </p:sp>
      <p:sp>
        <p:nvSpPr>
          <p:cNvPr id="17" name="Oval 16"/>
          <p:cNvSpPr/>
          <p:nvPr/>
        </p:nvSpPr>
        <p:spPr>
          <a:xfrm>
            <a:off x="8596183" y="2557848"/>
            <a:ext cx="518984" cy="413951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97326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determines the IPC?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3550508" y="1713470"/>
            <a:ext cx="3426941" cy="510746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Pipeline</a:t>
            </a:r>
            <a:endParaRPr lang="en-IN" dirty="0"/>
          </a:p>
        </p:txBody>
      </p:sp>
      <p:sp>
        <p:nvSpPr>
          <p:cNvPr id="6" name="Rounded Rectangle 5"/>
          <p:cNvSpPr/>
          <p:nvPr/>
        </p:nvSpPr>
        <p:spPr>
          <a:xfrm>
            <a:off x="3550506" y="2378723"/>
            <a:ext cx="3426941" cy="735133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On-Chip Memory System</a:t>
            </a:r>
            <a:endParaRPr lang="en-IN" dirty="0"/>
          </a:p>
        </p:txBody>
      </p:sp>
      <p:sp>
        <p:nvSpPr>
          <p:cNvPr id="7" name="Rounded Rectangle 6"/>
          <p:cNvSpPr/>
          <p:nvPr/>
        </p:nvSpPr>
        <p:spPr>
          <a:xfrm>
            <a:off x="3476368" y="3587579"/>
            <a:ext cx="3426941" cy="735133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Off-Chip Memory System</a:t>
            </a:r>
            <a:endParaRPr lang="en-IN" dirty="0"/>
          </a:p>
        </p:txBody>
      </p:sp>
      <p:sp>
        <p:nvSpPr>
          <p:cNvPr id="8" name="Rectangle 7"/>
          <p:cNvSpPr/>
          <p:nvPr/>
        </p:nvSpPr>
        <p:spPr>
          <a:xfrm>
            <a:off x="3377514" y="1558963"/>
            <a:ext cx="3739978" cy="166104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ounded Rectangle 8"/>
          <p:cNvSpPr/>
          <p:nvPr/>
        </p:nvSpPr>
        <p:spPr>
          <a:xfrm>
            <a:off x="6903309" y="1344920"/>
            <a:ext cx="1495529" cy="38717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Processor</a:t>
            </a:r>
            <a:endParaRPr lang="en-IN" dirty="0"/>
          </a:p>
        </p:txBody>
      </p:sp>
      <p:sp>
        <p:nvSpPr>
          <p:cNvPr id="10" name="Up-Down Arrow 9"/>
          <p:cNvSpPr/>
          <p:nvPr/>
        </p:nvSpPr>
        <p:spPr>
          <a:xfrm>
            <a:off x="5045675" y="3089283"/>
            <a:ext cx="288325" cy="570469"/>
          </a:xfrm>
          <a:prstGeom prst="upDown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ight Arrow 10"/>
          <p:cNvSpPr/>
          <p:nvPr/>
        </p:nvSpPr>
        <p:spPr>
          <a:xfrm>
            <a:off x="2117558" y="2190281"/>
            <a:ext cx="579180" cy="11142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ight Arrow 11"/>
          <p:cNvSpPr/>
          <p:nvPr/>
        </p:nvSpPr>
        <p:spPr>
          <a:xfrm>
            <a:off x="9009898" y="2260257"/>
            <a:ext cx="579180" cy="11142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Left Brace 12"/>
          <p:cNvSpPr/>
          <p:nvPr/>
        </p:nvSpPr>
        <p:spPr>
          <a:xfrm>
            <a:off x="2695630" y="1490511"/>
            <a:ext cx="305798" cy="2832201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Right Brace 13"/>
          <p:cNvSpPr/>
          <p:nvPr/>
        </p:nvSpPr>
        <p:spPr>
          <a:xfrm>
            <a:off x="8546754" y="1538509"/>
            <a:ext cx="255788" cy="278420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Rectangular Callout 15"/>
          <p:cNvSpPr/>
          <p:nvPr/>
        </p:nvSpPr>
        <p:spPr>
          <a:xfrm>
            <a:off x="551143" y="2260257"/>
            <a:ext cx="2925225" cy="1327322"/>
          </a:xfrm>
          <a:prstGeom prst="wedgeRectCallout">
            <a:avLst>
              <a:gd name="adj1" fmla="val 52521"/>
              <a:gd name="adj2" fmla="val -74040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TextBox 16"/>
          <p:cNvSpPr txBox="1"/>
          <p:nvPr/>
        </p:nvSpPr>
        <p:spPr>
          <a:xfrm>
            <a:off x="551143" y="2284323"/>
            <a:ext cx="303159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Increase the #instructions</a:t>
            </a:r>
          </a:p>
          <a:p>
            <a:r>
              <a:rPr lang="en-US" dirty="0"/>
              <a:t>it can process per cycle</a:t>
            </a:r>
          </a:p>
          <a:p>
            <a:r>
              <a:rPr lang="en-IN" dirty="0"/>
              <a:t>(average)</a:t>
            </a:r>
          </a:p>
          <a:p>
            <a:r>
              <a:rPr lang="en-US" b="1" dirty="0">
                <a:solidFill>
                  <a:srgbClr val="FF0000"/>
                </a:solidFill>
              </a:rPr>
              <a:t>100s</a:t>
            </a:r>
            <a:r>
              <a:rPr lang="en-US" dirty="0"/>
              <a:t> of techniques</a:t>
            </a:r>
          </a:p>
        </p:txBody>
      </p:sp>
      <p:sp>
        <p:nvSpPr>
          <p:cNvPr id="18" name="Rectangular Callout 17"/>
          <p:cNvSpPr/>
          <p:nvPr/>
        </p:nvSpPr>
        <p:spPr>
          <a:xfrm>
            <a:off x="7254240" y="3304541"/>
            <a:ext cx="3648891" cy="1659345"/>
          </a:xfrm>
          <a:prstGeom prst="wedgeRectCallout">
            <a:avLst>
              <a:gd name="adj1" fmla="val -57826"/>
              <a:gd name="adj2" fmla="val -72379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Increase the hit rate (probability of finding data)</a:t>
            </a:r>
          </a:p>
          <a:p>
            <a:endParaRPr lang="en-US" dirty="0"/>
          </a:p>
          <a:p>
            <a:r>
              <a:rPr lang="en-US" dirty="0"/>
              <a:t>Decrease the access time and power</a:t>
            </a:r>
            <a:endParaRPr lang="en-IN" dirty="0"/>
          </a:p>
        </p:txBody>
      </p:sp>
      <p:sp>
        <p:nvSpPr>
          <p:cNvPr id="19" name="Rectangular Callout 18"/>
          <p:cNvSpPr/>
          <p:nvPr/>
        </p:nvSpPr>
        <p:spPr>
          <a:xfrm>
            <a:off x="5247503" y="4704082"/>
            <a:ext cx="3648891" cy="1659345"/>
          </a:xfrm>
          <a:prstGeom prst="wedgeRectCallout">
            <a:avLst>
              <a:gd name="adj1" fmla="val -57826"/>
              <a:gd name="adj2" fmla="val -72379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Increase the hit rate (probability of finding data)</a:t>
            </a:r>
          </a:p>
          <a:p>
            <a:endParaRPr lang="en-US" dirty="0"/>
          </a:p>
          <a:p>
            <a:r>
              <a:rPr lang="en-US" dirty="0"/>
              <a:t>Decrease the access time and power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78943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  <p:bldP spid="17" grpId="0"/>
      <p:bldP spid="17" grpId="1"/>
      <p:bldP spid="18" grpId="0" animBg="1"/>
      <p:bldP spid="18" grpId="1" animBg="1"/>
      <p:bldP spid="19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9553" y="235490"/>
            <a:ext cx="8911687" cy="1280890"/>
          </a:xfrm>
        </p:spPr>
        <p:txBody>
          <a:bodyPr/>
          <a:lstStyle/>
          <a:p>
            <a:r>
              <a:rPr lang="en-US" dirty="0"/>
              <a:t>Crux of the techniques: Out of Order</a:t>
            </a:r>
            <a:br>
              <a:rPr lang="en-US" dirty="0"/>
            </a:br>
            <a:r>
              <a:rPr lang="en-US" dirty="0"/>
              <a:t>    Execution 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4362994" y="2560320"/>
            <a:ext cx="2812869" cy="11146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Processor</a:t>
            </a:r>
            <a:endParaRPr lang="en-IN" dirty="0"/>
          </a:p>
        </p:txBody>
      </p:sp>
      <p:sp>
        <p:nvSpPr>
          <p:cNvPr id="6" name="Right Arrow 5"/>
          <p:cNvSpPr/>
          <p:nvPr/>
        </p:nvSpPr>
        <p:spPr>
          <a:xfrm>
            <a:off x="1767840" y="2952206"/>
            <a:ext cx="2569029" cy="3222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ounded Rectangle 7"/>
          <p:cNvSpPr/>
          <p:nvPr/>
        </p:nvSpPr>
        <p:spPr>
          <a:xfrm>
            <a:off x="1619794" y="2560320"/>
            <a:ext cx="513806" cy="391886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  <a:endParaRPr lang="en-IN" dirty="0"/>
          </a:p>
        </p:txBody>
      </p:sp>
      <p:sp>
        <p:nvSpPr>
          <p:cNvPr id="31" name="Rounded Rectangle 30"/>
          <p:cNvSpPr/>
          <p:nvPr/>
        </p:nvSpPr>
        <p:spPr>
          <a:xfrm>
            <a:off x="3579223" y="2560320"/>
            <a:ext cx="513806" cy="391886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  <a:endParaRPr lang="en-IN" dirty="0"/>
          </a:p>
        </p:txBody>
      </p:sp>
      <p:sp>
        <p:nvSpPr>
          <p:cNvPr id="32" name="Rounded Rectangle 31"/>
          <p:cNvSpPr/>
          <p:nvPr/>
        </p:nvSpPr>
        <p:spPr>
          <a:xfrm>
            <a:off x="2930435" y="2560320"/>
            <a:ext cx="513806" cy="391886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  <a:endParaRPr lang="en-IN" dirty="0"/>
          </a:p>
        </p:txBody>
      </p:sp>
      <p:sp>
        <p:nvSpPr>
          <p:cNvPr id="33" name="Rounded Rectangle 32"/>
          <p:cNvSpPr/>
          <p:nvPr/>
        </p:nvSpPr>
        <p:spPr>
          <a:xfrm>
            <a:off x="2281647" y="2564674"/>
            <a:ext cx="513806" cy="391886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  <a:endParaRPr lang="en-IN" dirty="0"/>
          </a:p>
        </p:txBody>
      </p:sp>
      <p:sp>
        <p:nvSpPr>
          <p:cNvPr id="10" name="Rectangle 9"/>
          <p:cNvSpPr/>
          <p:nvPr/>
        </p:nvSpPr>
        <p:spPr>
          <a:xfrm>
            <a:off x="4362994" y="3675017"/>
            <a:ext cx="2812869" cy="291737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4" name="Right Arrow 33"/>
          <p:cNvSpPr/>
          <p:nvPr/>
        </p:nvSpPr>
        <p:spPr>
          <a:xfrm>
            <a:off x="7245532" y="4184468"/>
            <a:ext cx="2947852" cy="3222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94C9C6-7354-4D67-8D7E-0D0B5A9E0B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741" y="112057"/>
            <a:ext cx="2440414" cy="3656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829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1.85185E-6 L 0.11615 0.19491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807" y="974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1.85185E-6 L 0.29857 0.19375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922" y="967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3.7037E-6 L 0.27253 0.19421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620" y="969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1.85185E-6 L 0.22395 0.2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198" y="100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1615 0.19491 L 0.48112 0.18472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242" y="-50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9857 0.19375 L 0.46562 0.18611 " pathEditMode="relative" rAng="0" ptsTypes="AA">
                                      <p:cBhvr>
                                        <p:cTn id="42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346" y="-3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7253 0.19421 L 0.4625 0.18657 " pathEditMode="relative" rAng="0" ptsTypes="AA">
                                      <p:cBhvr>
                                        <p:cTn id="46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492" y="-3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2395 0.2 L 0.46536 0.18727 " pathEditMode="relative" rAng="0" ptsTypes="AA">
                                      <p:cBhvr>
                                        <p:cTn id="50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070" y="-64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8" grpId="2" animBg="1"/>
      <p:bldP spid="31" grpId="0" animBg="1"/>
      <p:bldP spid="31" grpId="1" animBg="1"/>
      <p:bldP spid="31" grpId="2" animBg="1"/>
      <p:bldP spid="32" grpId="0" animBg="1"/>
      <p:bldP spid="32" grpId="1" animBg="1"/>
      <p:bldP spid="32" grpId="2" animBg="1"/>
      <p:bldP spid="33" grpId="0" animBg="1"/>
      <p:bldP spid="33" grpId="1" animBg="1"/>
      <p:bldP spid="33" grpId="2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9553" y="235490"/>
            <a:ext cx="8911687" cy="1280890"/>
          </a:xfrm>
        </p:spPr>
        <p:txBody>
          <a:bodyPr/>
          <a:lstStyle/>
          <a:p>
            <a:r>
              <a:rPr lang="en-US" dirty="0"/>
              <a:t>Crux of the techniques: Speculation 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1924594" y="1905000"/>
            <a:ext cx="3178629" cy="777240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Predict a value</a:t>
            </a:r>
            <a:endParaRPr lang="en-IN" dirty="0"/>
          </a:p>
        </p:txBody>
      </p:sp>
      <p:sp>
        <p:nvSpPr>
          <p:cNvPr id="7" name="Rectangle 6"/>
          <p:cNvSpPr/>
          <p:nvPr/>
        </p:nvSpPr>
        <p:spPr>
          <a:xfrm>
            <a:off x="2682240" y="2852610"/>
            <a:ext cx="2577737" cy="45755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Direction of a branch</a:t>
            </a:r>
            <a:endParaRPr lang="en-IN" dirty="0"/>
          </a:p>
        </p:txBody>
      </p:sp>
      <p:sp>
        <p:nvSpPr>
          <p:cNvPr id="11" name="Rectangle 10"/>
          <p:cNvSpPr/>
          <p:nvPr/>
        </p:nvSpPr>
        <p:spPr>
          <a:xfrm>
            <a:off x="2682239" y="3505573"/>
            <a:ext cx="2420983" cy="45755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Value of a variable</a:t>
            </a:r>
            <a:endParaRPr lang="en-IN" dirty="0"/>
          </a:p>
        </p:txBody>
      </p:sp>
      <p:sp>
        <p:nvSpPr>
          <p:cNvPr id="12" name="Rectangle 11"/>
          <p:cNvSpPr/>
          <p:nvPr/>
        </p:nvSpPr>
        <p:spPr>
          <a:xfrm>
            <a:off x="2682239" y="4158536"/>
            <a:ext cx="2508070" cy="45755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Dependence between instructions</a:t>
            </a:r>
            <a:endParaRPr lang="en-IN" dirty="0"/>
          </a:p>
        </p:txBody>
      </p:sp>
      <p:sp>
        <p:nvSpPr>
          <p:cNvPr id="13" name="Rectangle 12"/>
          <p:cNvSpPr/>
          <p:nvPr/>
        </p:nvSpPr>
        <p:spPr>
          <a:xfrm>
            <a:off x="2682239" y="4903119"/>
            <a:ext cx="2508070" cy="45755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Time it takes to access memory</a:t>
            </a:r>
            <a:endParaRPr lang="en-IN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2412274" y="2682240"/>
            <a:ext cx="0" cy="24906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endCxn id="7" idx="1"/>
          </p:cNvCxnSpPr>
          <p:nvPr/>
        </p:nvCxnSpPr>
        <p:spPr>
          <a:xfrm>
            <a:off x="2429691" y="3081388"/>
            <a:ext cx="25254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endCxn id="11" idx="1"/>
          </p:cNvCxnSpPr>
          <p:nvPr/>
        </p:nvCxnSpPr>
        <p:spPr>
          <a:xfrm>
            <a:off x="2420982" y="3734351"/>
            <a:ext cx="26125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2420984" y="4389864"/>
            <a:ext cx="26125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2429691" y="5158022"/>
            <a:ext cx="26125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ounded Rectangle 21"/>
          <p:cNvSpPr/>
          <p:nvPr/>
        </p:nvSpPr>
        <p:spPr>
          <a:xfrm>
            <a:off x="6073639" y="1899557"/>
            <a:ext cx="2373676" cy="777240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Move ahead </a:t>
            </a:r>
            <a:endParaRPr lang="en-IN" dirty="0"/>
          </a:p>
        </p:txBody>
      </p:sp>
      <p:sp>
        <p:nvSpPr>
          <p:cNvPr id="17" name="Right Arrow 16"/>
          <p:cNvSpPr/>
          <p:nvPr/>
        </p:nvSpPr>
        <p:spPr>
          <a:xfrm>
            <a:off x="5146766" y="2121267"/>
            <a:ext cx="926872" cy="3831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ight Arrow 23"/>
          <p:cNvSpPr/>
          <p:nvPr/>
        </p:nvSpPr>
        <p:spPr>
          <a:xfrm>
            <a:off x="8451670" y="2096588"/>
            <a:ext cx="926872" cy="3831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6" name="Rounded Rectangle 25"/>
          <p:cNvSpPr/>
          <p:nvPr/>
        </p:nvSpPr>
        <p:spPr>
          <a:xfrm>
            <a:off x="9378542" y="1899556"/>
            <a:ext cx="2373676" cy="777240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If prediction is correct, GREAT</a:t>
            </a:r>
            <a:endParaRPr lang="en-IN" dirty="0"/>
          </a:p>
        </p:txBody>
      </p:sp>
      <p:sp>
        <p:nvSpPr>
          <p:cNvPr id="27" name="Right Arrow 26"/>
          <p:cNvSpPr/>
          <p:nvPr/>
        </p:nvSpPr>
        <p:spPr>
          <a:xfrm rot="5400000">
            <a:off x="6777446" y="2948644"/>
            <a:ext cx="926872" cy="3831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8" name="Rounded Rectangle 27"/>
          <p:cNvSpPr/>
          <p:nvPr/>
        </p:nvSpPr>
        <p:spPr>
          <a:xfrm>
            <a:off x="6245633" y="3610074"/>
            <a:ext cx="2373676" cy="777240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If prediction is wrong</a:t>
            </a:r>
            <a:endParaRPr lang="en-IN" dirty="0"/>
          </a:p>
        </p:txBody>
      </p:sp>
      <p:sp>
        <p:nvSpPr>
          <p:cNvPr id="29" name="Right Arrow 28"/>
          <p:cNvSpPr/>
          <p:nvPr/>
        </p:nvSpPr>
        <p:spPr>
          <a:xfrm>
            <a:off x="8619309" y="3804927"/>
            <a:ext cx="926872" cy="3831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0" name="Rounded Rectangle 29"/>
          <p:cNvSpPr/>
          <p:nvPr/>
        </p:nvSpPr>
        <p:spPr>
          <a:xfrm>
            <a:off x="9546181" y="3603669"/>
            <a:ext cx="2373676" cy="777240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Rollback and Recover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08248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11" grpId="0" animBg="1"/>
      <p:bldP spid="12" grpId="0" animBg="1"/>
      <p:bldP spid="13" grpId="0" animBg="1"/>
      <p:bldP spid="22" grpId="0" animBg="1"/>
      <p:bldP spid="17" grpId="0" animBg="1"/>
      <p:bldP spid="24" grpId="0" animBg="1"/>
      <p:bldP spid="26" grpId="0" animBg="1"/>
      <p:bldP spid="27" grpId="0" animBg="1"/>
      <p:bldP spid="28" grpId="0" animBg="1"/>
      <p:bldP spid="29" grpId="0" animBg="1"/>
      <p:bldP spid="30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16493" y="546322"/>
            <a:ext cx="8911687" cy="1280890"/>
          </a:xfrm>
        </p:spPr>
        <p:txBody>
          <a:bodyPr/>
          <a:lstStyle/>
          <a:p>
            <a:r>
              <a:rPr lang="en-US" dirty="0"/>
              <a:t>Where did we reach with all these tricks ... </a:t>
            </a:r>
            <a:endParaRPr lang="en-IN" dirty="0"/>
          </a:p>
        </p:txBody>
      </p:sp>
      <p:pic>
        <p:nvPicPr>
          <p:cNvPr id="7" name="Content Placeholder 6" descr="A display case in a room&#10;&#10;Description automatically generated">
            <a:extLst>
              <a:ext uri="{FF2B5EF4-FFF2-40B4-BE49-F238E27FC236}">
                <a16:creationId xmlns:a16="http://schemas.microsoft.com/office/drawing/2014/main" id="{7638EEB4-CBEA-4D1E-9E8B-8998839016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378179" y="1779811"/>
            <a:ext cx="6654582" cy="4990937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531812" y="2421924"/>
            <a:ext cx="1914826" cy="54369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IBM 360</a:t>
            </a:r>
          </a:p>
          <a:p>
            <a:pPr algn="ctr"/>
            <a:r>
              <a:rPr lang="en-US" dirty="0"/>
              <a:t>Early 60s</a:t>
            </a:r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A428F4-6C31-4F56-8200-CA29723BCFDA}"/>
              </a:ext>
            </a:extLst>
          </p:cNvPr>
          <p:cNvSpPr txBox="1"/>
          <p:nvPr/>
        </p:nvSpPr>
        <p:spPr>
          <a:xfrm>
            <a:off x="4378179" y="6752029"/>
            <a:ext cx="665458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3" tooltip="https://en.wikipedia.org/wiki/IBM_System%2F360_Model_30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-sa/3.0/"/>
              </a:rPr>
              <a:t>CC BY-SA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21881640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Modern Cellphone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79A79DB-6C93-4F9C-B196-D3C01AFA2F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7892" y="1905000"/>
            <a:ext cx="6840587" cy="4560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7458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a computer do?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Almost everything: </a:t>
            </a:r>
          </a:p>
          <a:p>
            <a:pPr lvl="1"/>
            <a:r>
              <a:rPr lang="en-US" dirty="0"/>
              <a:t> Financial calculations</a:t>
            </a:r>
          </a:p>
          <a:p>
            <a:pPr lvl="1"/>
            <a:r>
              <a:rPr lang="en-US" dirty="0"/>
              <a:t> Games</a:t>
            </a:r>
          </a:p>
          <a:p>
            <a:pPr lvl="1"/>
            <a:r>
              <a:rPr lang="en-US" dirty="0"/>
              <a:t>Weather forecasting</a:t>
            </a:r>
          </a:p>
          <a:p>
            <a:pPr lvl="1"/>
            <a:r>
              <a:rPr lang="en-US" dirty="0"/>
              <a:t> Connect to friends on the other side of the world</a:t>
            </a:r>
          </a:p>
          <a:p>
            <a:pPr lvl="1"/>
            <a:r>
              <a:rPr lang="en-US" dirty="0"/>
              <a:t> Astrology </a:t>
            </a:r>
          </a:p>
          <a:p>
            <a:pPr lvl="1"/>
            <a:r>
              <a:rPr lang="en-US" dirty="0"/>
              <a:t> ...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56667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C39CA84-7772-4129-B84E-3791E9FA3C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1325" y="1695040"/>
            <a:ext cx="4469130" cy="493547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computer is faster, and by how many times ... 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6920698" y="3995674"/>
            <a:ext cx="1507525" cy="33420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IBM 360</a:t>
            </a:r>
            <a:endParaRPr lang="en-IN" dirty="0"/>
          </a:p>
        </p:txBody>
      </p:sp>
      <p:sp>
        <p:nvSpPr>
          <p:cNvPr id="8" name="Rounded Rectangle 7"/>
          <p:cNvSpPr/>
          <p:nvPr/>
        </p:nvSpPr>
        <p:spPr>
          <a:xfrm>
            <a:off x="5031325" y="2172540"/>
            <a:ext cx="1643449" cy="33420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Samsung S5</a:t>
            </a:r>
            <a:endParaRPr lang="en-IN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4876" y="1302608"/>
            <a:ext cx="2438400" cy="2438400"/>
          </a:xfrm>
        </p:spPr>
      </p:pic>
      <p:sp>
        <p:nvSpPr>
          <p:cNvPr id="7" name="TextBox 6"/>
          <p:cNvSpPr txBox="1"/>
          <p:nvPr/>
        </p:nvSpPr>
        <p:spPr>
          <a:xfrm>
            <a:off x="2684862" y="2045081"/>
            <a:ext cx="19784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10,000 times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3769405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2589213" y="2133600"/>
          <a:ext cx="8915400" cy="3778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67276" y="3562733"/>
            <a:ext cx="1565190" cy="712689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1047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2336800" y="304800"/>
            <a:ext cx="7416800" cy="1047750"/>
          </a:xfrm>
        </p:spPr>
        <p:txBody>
          <a:bodyPr vert="horz" lIns="0" tIns="0" rIns="0" bIns="0" rtlCol="0" anchor="ctr">
            <a:normAutofit fontScale="90000"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fr-FR" dirty="0">
                <a:solidFill>
                  <a:schemeClr val="tx1"/>
                </a:solidFill>
              </a:rPr>
              <a:t>Processor Performance </a:t>
            </a:r>
            <a:r>
              <a:rPr lang="fr-FR" dirty="0" err="1">
                <a:solidFill>
                  <a:schemeClr val="tx1"/>
                </a:solidFill>
              </a:rPr>
              <a:t>Scaling</a:t>
            </a:r>
            <a:r>
              <a:rPr lang="fr-FR" dirty="0">
                <a:solidFill>
                  <a:schemeClr val="tx1"/>
                </a:solidFill>
              </a:rPr>
              <a:t> has reached its Limits</a:t>
            </a:r>
          </a:p>
        </p:txBody>
      </p:sp>
      <p:sp>
        <p:nvSpPr>
          <p:cNvPr id="4" name="Freeform 3"/>
          <p:cNvSpPr/>
          <p:nvPr/>
        </p:nvSpPr>
        <p:spPr>
          <a:xfrm>
            <a:off x="2860934" y="5259275"/>
            <a:ext cx="6623999" cy="576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algn="ctr" hangingPunct="0"/>
            <a:r>
              <a:rPr lang="en-IN" dirty="0">
                <a:latin typeface="Calibri" panose="020F0502020204030204" pitchFamily="34" charset="0"/>
                <a:ea typeface="Microsoft YaHei" pitchFamily="2"/>
                <a:cs typeface="Mangal" pitchFamily="2"/>
              </a:rPr>
              <a:t>Clock frequency has remained constant for the last 10 years</a:t>
            </a:r>
          </a:p>
        </p:txBody>
      </p:sp>
      <p:grpSp>
        <p:nvGrpSpPr>
          <p:cNvPr id="8" name="Group 5"/>
          <p:cNvGrpSpPr>
            <a:grpSpLocks noChangeAspect="1"/>
          </p:cNvGrpSpPr>
          <p:nvPr/>
        </p:nvGrpSpPr>
        <p:grpSpPr bwMode="auto">
          <a:xfrm>
            <a:off x="2371646" y="1981201"/>
            <a:ext cx="7399338" cy="2905125"/>
            <a:chOff x="919" y="1430"/>
            <a:chExt cx="4661" cy="1830"/>
          </a:xfrm>
        </p:grpSpPr>
        <p:sp>
          <p:nvSpPr>
            <p:cNvPr id="9" name="AutoShape 4"/>
            <p:cNvSpPr>
              <a:spLocks noChangeAspect="1" noChangeArrowheads="1" noTextEdit="1"/>
            </p:cNvSpPr>
            <p:nvPr/>
          </p:nvSpPr>
          <p:spPr bwMode="auto">
            <a:xfrm>
              <a:off x="951" y="1440"/>
              <a:ext cx="4629" cy="17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10" name="Group 206"/>
            <p:cNvGrpSpPr>
              <a:grpSpLocks/>
            </p:cNvGrpSpPr>
            <p:nvPr/>
          </p:nvGrpSpPr>
          <p:grpSpPr bwMode="auto">
            <a:xfrm>
              <a:off x="1105" y="1430"/>
              <a:ext cx="4272" cy="1519"/>
              <a:chOff x="1105" y="1430"/>
              <a:chExt cx="4272" cy="1519"/>
            </a:xfrm>
          </p:grpSpPr>
          <p:sp>
            <p:nvSpPr>
              <p:cNvPr id="1110" name="Rectangle 6"/>
              <p:cNvSpPr>
                <a:spLocks noChangeArrowheads="1"/>
              </p:cNvSpPr>
              <p:nvPr/>
            </p:nvSpPr>
            <p:spPr bwMode="auto">
              <a:xfrm>
                <a:off x="1105" y="1430"/>
                <a:ext cx="210" cy="1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300">
                    <a:solidFill>
                      <a:srgbClr val="24211D"/>
                    </a:solidFill>
                    <a:latin typeface="Times New Roman" pitchFamily="18" charset="0"/>
                  </a:rPr>
                  <a:t>6000</a:t>
                </a:r>
                <a:endParaRPr lang="en-US">
                  <a:latin typeface="Arial" pitchFamily="34" charset="0"/>
                </a:endParaRPr>
              </a:p>
            </p:txBody>
          </p:sp>
          <p:sp>
            <p:nvSpPr>
              <p:cNvPr id="1111" name="Rectangle 7"/>
              <p:cNvSpPr>
                <a:spLocks noChangeArrowheads="1"/>
              </p:cNvSpPr>
              <p:nvPr/>
            </p:nvSpPr>
            <p:spPr bwMode="auto">
              <a:xfrm>
                <a:off x="1105" y="1666"/>
                <a:ext cx="53" cy="1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300">
                    <a:solidFill>
                      <a:srgbClr val="24211D"/>
                    </a:solidFill>
                    <a:latin typeface="Times New Roman" pitchFamily="18" charset="0"/>
                  </a:rPr>
                  <a:t>5</a:t>
                </a:r>
                <a:endParaRPr lang="en-US">
                  <a:latin typeface="Arial" pitchFamily="34" charset="0"/>
                </a:endParaRPr>
              </a:p>
            </p:txBody>
          </p:sp>
          <p:sp>
            <p:nvSpPr>
              <p:cNvPr id="1112" name="Rectangle 8"/>
              <p:cNvSpPr>
                <a:spLocks noChangeArrowheads="1"/>
              </p:cNvSpPr>
              <p:nvPr/>
            </p:nvSpPr>
            <p:spPr bwMode="auto">
              <a:xfrm>
                <a:off x="1156" y="1666"/>
                <a:ext cx="158" cy="1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300">
                    <a:solidFill>
                      <a:srgbClr val="24211D"/>
                    </a:solidFill>
                    <a:latin typeface="Times New Roman" pitchFamily="18" charset="0"/>
                  </a:rPr>
                  <a:t>000</a:t>
                </a:r>
                <a:endParaRPr lang="en-US">
                  <a:latin typeface="Arial" pitchFamily="34" charset="0"/>
                </a:endParaRPr>
              </a:p>
            </p:txBody>
          </p:sp>
          <p:sp>
            <p:nvSpPr>
              <p:cNvPr id="1113" name="Rectangle 9"/>
              <p:cNvSpPr>
                <a:spLocks noChangeArrowheads="1"/>
              </p:cNvSpPr>
              <p:nvPr/>
            </p:nvSpPr>
            <p:spPr bwMode="auto">
              <a:xfrm>
                <a:off x="1105" y="1902"/>
                <a:ext cx="210" cy="1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300">
                    <a:solidFill>
                      <a:srgbClr val="24211D"/>
                    </a:solidFill>
                    <a:latin typeface="Times New Roman" pitchFamily="18" charset="0"/>
                  </a:rPr>
                  <a:t>4000</a:t>
                </a:r>
                <a:endParaRPr lang="en-US">
                  <a:latin typeface="Arial" pitchFamily="34" charset="0"/>
                </a:endParaRPr>
              </a:p>
            </p:txBody>
          </p:sp>
          <p:sp>
            <p:nvSpPr>
              <p:cNvPr id="1114" name="Rectangle 10"/>
              <p:cNvSpPr>
                <a:spLocks noChangeArrowheads="1"/>
              </p:cNvSpPr>
              <p:nvPr/>
            </p:nvSpPr>
            <p:spPr bwMode="auto">
              <a:xfrm>
                <a:off x="1105" y="2139"/>
                <a:ext cx="210" cy="1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300" dirty="0">
                    <a:solidFill>
                      <a:srgbClr val="24211D"/>
                    </a:solidFill>
                    <a:latin typeface="Times New Roman" pitchFamily="18" charset="0"/>
                  </a:rPr>
                  <a:t>3000</a:t>
                </a:r>
                <a:endParaRPr lang="en-US" dirty="0">
                  <a:latin typeface="Arial" pitchFamily="34" charset="0"/>
                </a:endParaRPr>
              </a:p>
            </p:txBody>
          </p:sp>
          <p:sp>
            <p:nvSpPr>
              <p:cNvPr id="1115" name="Rectangle 11"/>
              <p:cNvSpPr>
                <a:spLocks noChangeArrowheads="1"/>
              </p:cNvSpPr>
              <p:nvPr/>
            </p:nvSpPr>
            <p:spPr bwMode="auto">
              <a:xfrm>
                <a:off x="1105" y="2375"/>
                <a:ext cx="210" cy="1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300">
                    <a:solidFill>
                      <a:srgbClr val="24211D"/>
                    </a:solidFill>
                    <a:latin typeface="Times New Roman" pitchFamily="18" charset="0"/>
                  </a:rPr>
                  <a:t>2000</a:t>
                </a:r>
                <a:endParaRPr lang="en-US">
                  <a:latin typeface="Arial" pitchFamily="34" charset="0"/>
                </a:endParaRPr>
              </a:p>
            </p:txBody>
          </p:sp>
          <p:sp>
            <p:nvSpPr>
              <p:cNvPr id="1116" name="Rectangle 12"/>
              <p:cNvSpPr>
                <a:spLocks noChangeArrowheads="1"/>
              </p:cNvSpPr>
              <p:nvPr/>
            </p:nvSpPr>
            <p:spPr bwMode="auto">
              <a:xfrm>
                <a:off x="1105" y="2611"/>
                <a:ext cx="210" cy="1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300">
                    <a:solidFill>
                      <a:srgbClr val="24211D"/>
                    </a:solidFill>
                    <a:latin typeface="Times New Roman" pitchFamily="18" charset="0"/>
                  </a:rPr>
                  <a:t>1000</a:t>
                </a:r>
                <a:endParaRPr lang="en-US">
                  <a:latin typeface="Arial" pitchFamily="34" charset="0"/>
                </a:endParaRPr>
              </a:p>
            </p:txBody>
          </p:sp>
          <p:sp>
            <p:nvSpPr>
              <p:cNvPr id="1117" name="Line 13"/>
              <p:cNvSpPr>
                <a:spLocks noChangeShapeType="1"/>
              </p:cNvSpPr>
              <p:nvPr/>
            </p:nvSpPr>
            <p:spPr bwMode="auto">
              <a:xfrm flipV="1">
                <a:off x="1403" y="1471"/>
                <a:ext cx="0" cy="1437"/>
              </a:xfrm>
              <a:prstGeom prst="line">
                <a:avLst/>
              </a:prstGeom>
              <a:noFill/>
              <a:ln w="10" cap="flat">
                <a:solidFill>
                  <a:srgbClr val="24211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18" name="Line 14"/>
              <p:cNvSpPr>
                <a:spLocks noChangeShapeType="1"/>
              </p:cNvSpPr>
              <p:nvPr/>
            </p:nvSpPr>
            <p:spPr bwMode="auto">
              <a:xfrm flipH="1">
                <a:off x="1403" y="2908"/>
                <a:ext cx="3974" cy="0"/>
              </a:xfrm>
              <a:prstGeom prst="line">
                <a:avLst/>
              </a:prstGeom>
              <a:noFill/>
              <a:ln w="10" cap="flat">
                <a:solidFill>
                  <a:srgbClr val="24211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19" name="Line 15"/>
              <p:cNvSpPr>
                <a:spLocks noChangeShapeType="1"/>
              </p:cNvSpPr>
              <p:nvPr/>
            </p:nvSpPr>
            <p:spPr bwMode="auto">
              <a:xfrm>
                <a:off x="5377" y="1471"/>
                <a:ext cx="0" cy="1437"/>
              </a:xfrm>
              <a:prstGeom prst="line">
                <a:avLst/>
              </a:prstGeom>
              <a:noFill/>
              <a:ln w="10" cap="flat">
                <a:solidFill>
                  <a:srgbClr val="949393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20" name="Line 16"/>
              <p:cNvSpPr>
                <a:spLocks noChangeShapeType="1"/>
              </p:cNvSpPr>
              <p:nvPr/>
            </p:nvSpPr>
            <p:spPr bwMode="auto">
              <a:xfrm>
                <a:off x="1403" y="1471"/>
                <a:ext cx="3974" cy="0"/>
              </a:xfrm>
              <a:prstGeom prst="line">
                <a:avLst/>
              </a:prstGeom>
              <a:noFill/>
              <a:ln w="10" cap="flat">
                <a:solidFill>
                  <a:srgbClr val="949393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21" name="Line 17"/>
              <p:cNvSpPr>
                <a:spLocks noChangeShapeType="1"/>
              </p:cNvSpPr>
              <p:nvPr/>
            </p:nvSpPr>
            <p:spPr bwMode="auto">
              <a:xfrm>
                <a:off x="1403" y="1717"/>
                <a:ext cx="3974" cy="0"/>
              </a:xfrm>
              <a:prstGeom prst="line">
                <a:avLst/>
              </a:prstGeom>
              <a:noFill/>
              <a:ln w="10" cap="flat">
                <a:solidFill>
                  <a:srgbClr val="949393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22" name="Line 18"/>
              <p:cNvSpPr>
                <a:spLocks noChangeShapeType="1"/>
              </p:cNvSpPr>
              <p:nvPr/>
            </p:nvSpPr>
            <p:spPr bwMode="auto">
              <a:xfrm>
                <a:off x="1403" y="1953"/>
                <a:ext cx="3974" cy="0"/>
              </a:xfrm>
              <a:prstGeom prst="line">
                <a:avLst/>
              </a:prstGeom>
              <a:noFill/>
              <a:ln w="10" cap="flat">
                <a:solidFill>
                  <a:srgbClr val="949393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23" name="Line 19"/>
              <p:cNvSpPr>
                <a:spLocks noChangeShapeType="1"/>
              </p:cNvSpPr>
              <p:nvPr/>
            </p:nvSpPr>
            <p:spPr bwMode="auto">
              <a:xfrm>
                <a:off x="1403" y="2189"/>
                <a:ext cx="3974" cy="0"/>
              </a:xfrm>
              <a:prstGeom prst="line">
                <a:avLst/>
              </a:prstGeom>
              <a:noFill/>
              <a:ln w="10" cap="flat">
                <a:solidFill>
                  <a:srgbClr val="949393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24" name="Line 20"/>
              <p:cNvSpPr>
                <a:spLocks noChangeShapeType="1"/>
              </p:cNvSpPr>
              <p:nvPr/>
            </p:nvSpPr>
            <p:spPr bwMode="auto">
              <a:xfrm>
                <a:off x="1403" y="2426"/>
                <a:ext cx="3974" cy="0"/>
              </a:xfrm>
              <a:prstGeom prst="line">
                <a:avLst/>
              </a:prstGeom>
              <a:noFill/>
              <a:ln w="10" cap="flat">
                <a:solidFill>
                  <a:srgbClr val="949393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25" name="Line 21"/>
              <p:cNvSpPr>
                <a:spLocks noChangeShapeType="1"/>
              </p:cNvSpPr>
              <p:nvPr/>
            </p:nvSpPr>
            <p:spPr bwMode="auto">
              <a:xfrm>
                <a:off x="1403" y="2662"/>
                <a:ext cx="3974" cy="0"/>
              </a:xfrm>
              <a:prstGeom prst="line">
                <a:avLst/>
              </a:prstGeom>
              <a:noFill/>
              <a:ln w="10" cap="flat">
                <a:solidFill>
                  <a:srgbClr val="949393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26" name="Line 22"/>
              <p:cNvSpPr>
                <a:spLocks noChangeShapeType="1"/>
              </p:cNvSpPr>
              <p:nvPr/>
            </p:nvSpPr>
            <p:spPr bwMode="auto">
              <a:xfrm flipH="1">
                <a:off x="1362" y="1717"/>
                <a:ext cx="41" cy="0"/>
              </a:xfrm>
              <a:prstGeom prst="line">
                <a:avLst/>
              </a:prstGeom>
              <a:noFill/>
              <a:ln w="10" cap="flat">
                <a:solidFill>
                  <a:srgbClr val="24211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27" name="Line 23"/>
              <p:cNvSpPr>
                <a:spLocks noChangeShapeType="1"/>
              </p:cNvSpPr>
              <p:nvPr/>
            </p:nvSpPr>
            <p:spPr bwMode="auto">
              <a:xfrm flipH="1">
                <a:off x="1362" y="1953"/>
                <a:ext cx="41" cy="0"/>
              </a:xfrm>
              <a:prstGeom prst="line">
                <a:avLst/>
              </a:prstGeom>
              <a:noFill/>
              <a:ln w="10" cap="flat">
                <a:solidFill>
                  <a:srgbClr val="24211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28" name="Line 24"/>
              <p:cNvSpPr>
                <a:spLocks noChangeShapeType="1"/>
              </p:cNvSpPr>
              <p:nvPr/>
            </p:nvSpPr>
            <p:spPr bwMode="auto">
              <a:xfrm flipH="1">
                <a:off x="1362" y="2189"/>
                <a:ext cx="41" cy="0"/>
              </a:xfrm>
              <a:prstGeom prst="line">
                <a:avLst/>
              </a:prstGeom>
              <a:noFill/>
              <a:ln w="10" cap="flat">
                <a:solidFill>
                  <a:srgbClr val="24211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29" name="Line 25"/>
              <p:cNvSpPr>
                <a:spLocks noChangeShapeType="1"/>
              </p:cNvSpPr>
              <p:nvPr/>
            </p:nvSpPr>
            <p:spPr bwMode="auto">
              <a:xfrm flipH="1">
                <a:off x="1362" y="2426"/>
                <a:ext cx="41" cy="0"/>
              </a:xfrm>
              <a:prstGeom prst="line">
                <a:avLst/>
              </a:prstGeom>
              <a:noFill/>
              <a:ln w="10" cap="flat">
                <a:solidFill>
                  <a:srgbClr val="24211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30" name="Line 26"/>
              <p:cNvSpPr>
                <a:spLocks noChangeShapeType="1"/>
              </p:cNvSpPr>
              <p:nvPr/>
            </p:nvSpPr>
            <p:spPr bwMode="auto">
              <a:xfrm flipH="1">
                <a:off x="1362" y="2662"/>
                <a:ext cx="41" cy="0"/>
              </a:xfrm>
              <a:prstGeom prst="line">
                <a:avLst/>
              </a:prstGeom>
              <a:noFill/>
              <a:ln w="10" cap="flat">
                <a:solidFill>
                  <a:srgbClr val="24211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31" name="Freeform 27"/>
              <p:cNvSpPr>
                <a:spLocks noEditPoints="1"/>
              </p:cNvSpPr>
              <p:nvPr/>
            </p:nvSpPr>
            <p:spPr bwMode="auto">
              <a:xfrm>
                <a:off x="1844" y="2908"/>
                <a:ext cx="3091" cy="41"/>
              </a:xfrm>
              <a:custGeom>
                <a:avLst/>
                <a:gdLst>
                  <a:gd name="T0" fmla="*/ 0 w 301"/>
                  <a:gd name="T1" fmla="*/ 0 h 4"/>
                  <a:gd name="T2" fmla="*/ 0 w 301"/>
                  <a:gd name="T3" fmla="*/ 4 h 4"/>
                  <a:gd name="T4" fmla="*/ 43 w 301"/>
                  <a:gd name="T5" fmla="*/ 0 h 4"/>
                  <a:gd name="T6" fmla="*/ 43 w 301"/>
                  <a:gd name="T7" fmla="*/ 4 h 4"/>
                  <a:gd name="T8" fmla="*/ 86 w 301"/>
                  <a:gd name="T9" fmla="*/ 0 h 4"/>
                  <a:gd name="T10" fmla="*/ 86 w 301"/>
                  <a:gd name="T11" fmla="*/ 4 h 4"/>
                  <a:gd name="T12" fmla="*/ 129 w 301"/>
                  <a:gd name="T13" fmla="*/ 0 h 4"/>
                  <a:gd name="T14" fmla="*/ 129 w 301"/>
                  <a:gd name="T15" fmla="*/ 4 h 4"/>
                  <a:gd name="T16" fmla="*/ 172 w 301"/>
                  <a:gd name="T17" fmla="*/ 0 h 4"/>
                  <a:gd name="T18" fmla="*/ 172 w 301"/>
                  <a:gd name="T19" fmla="*/ 4 h 4"/>
                  <a:gd name="T20" fmla="*/ 215 w 301"/>
                  <a:gd name="T21" fmla="*/ 0 h 4"/>
                  <a:gd name="T22" fmla="*/ 215 w 301"/>
                  <a:gd name="T23" fmla="*/ 4 h 4"/>
                  <a:gd name="T24" fmla="*/ 258 w 301"/>
                  <a:gd name="T25" fmla="*/ 0 h 4"/>
                  <a:gd name="T26" fmla="*/ 258 w 301"/>
                  <a:gd name="T27" fmla="*/ 4 h 4"/>
                  <a:gd name="T28" fmla="*/ 301 w 301"/>
                  <a:gd name="T29" fmla="*/ 0 h 4"/>
                  <a:gd name="T30" fmla="*/ 301 w 301"/>
                  <a:gd name="T31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01" h="4">
                    <a:moveTo>
                      <a:pt x="0" y="0"/>
                    </a:moveTo>
                    <a:lnTo>
                      <a:pt x="0" y="4"/>
                    </a:lnTo>
                    <a:moveTo>
                      <a:pt x="43" y="0"/>
                    </a:moveTo>
                    <a:lnTo>
                      <a:pt x="43" y="4"/>
                    </a:lnTo>
                    <a:moveTo>
                      <a:pt x="86" y="0"/>
                    </a:moveTo>
                    <a:lnTo>
                      <a:pt x="86" y="4"/>
                    </a:lnTo>
                    <a:moveTo>
                      <a:pt x="129" y="0"/>
                    </a:moveTo>
                    <a:lnTo>
                      <a:pt x="129" y="4"/>
                    </a:lnTo>
                    <a:moveTo>
                      <a:pt x="172" y="0"/>
                    </a:moveTo>
                    <a:lnTo>
                      <a:pt x="172" y="4"/>
                    </a:lnTo>
                    <a:moveTo>
                      <a:pt x="215" y="0"/>
                    </a:moveTo>
                    <a:lnTo>
                      <a:pt x="215" y="4"/>
                    </a:lnTo>
                    <a:moveTo>
                      <a:pt x="258" y="0"/>
                    </a:moveTo>
                    <a:lnTo>
                      <a:pt x="258" y="4"/>
                    </a:lnTo>
                    <a:moveTo>
                      <a:pt x="301" y="0"/>
                    </a:moveTo>
                    <a:lnTo>
                      <a:pt x="301" y="4"/>
                    </a:lnTo>
                  </a:path>
                </a:pathLst>
              </a:custGeom>
              <a:noFill/>
              <a:ln w="10" cap="flat">
                <a:solidFill>
                  <a:srgbClr val="24211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32" name="Freeform 28"/>
              <p:cNvSpPr>
                <a:spLocks/>
              </p:cNvSpPr>
              <p:nvPr/>
            </p:nvSpPr>
            <p:spPr bwMode="auto">
              <a:xfrm>
                <a:off x="1762" y="2641"/>
                <a:ext cx="41" cy="41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33" name="Freeform 29"/>
              <p:cNvSpPr>
                <a:spLocks/>
              </p:cNvSpPr>
              <p:nvPr/>
            </p:nvSpPr>
            <p:spPr bwMode="auto">
              <a:xfrm>
                <a:off x="1793" y="2682"/>
                <a:ext cx="31" cy="41"/>
              </a:xfrm>
              <a:custGeom>
                <a:avLst/>
                <a:gdLst>
                  <a:gd name="T0" fmla="*/ 0 w 3"/>
                  <a:gd name="T1" fmla="*/ 2 h 4"/>
                  <a:gd name="T2" fmla="*/ 2 w 3"/>
                  <a:gd name="T3" fmla="*/ 0 h 4"/>
                  <a:gd name="T4" fmla="*/ 3 w 3"/>
                  <a:gd name="T5" fmla="*/ 2 h 4"/>
                  <a:gd name="T6" fmla="*/ 2 w 3"/>
                  <a:gd name="T7" fmla="*/ 4 h 4"/>
                  <a:gd name="T8" fmla="*/ 0 w 3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4">
                    <a:moveTo>
                      <a:pt x="0" y="2"/>
                    </a:moveTo>
                    <a:lnTo>
                      <a:pt x="2" y="0"/>
                    </a:lnTo>
                    <a:lnTo>
                      <a:pt x="3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34" name="Freeform 30"/>
              <p:cNvSpPr>
                <a:spLocks/>
              </p:cNvSpPr>
              <p:nvPr/>
            </p:nvSpPr>
            <p:spPr bwMode="auto">
              <a:xfrm>
                <a:off x="1865" y="2692"/>
                <a:ext cx="41" cy="42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35" name="Freeform 31"/>
              <p:cNvSpPr>
                <a:spLocks/>
              </p:cNvSpPr>
              <p:nvPr/>
            </p:nvSpPr>
            <p:spPr bwMode="auto">
              <a:xfrm>
                <a:off x="1927" y="2703"/>
                <a:ext cx="41" cy="41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36" name="Freeform 32"/>
              <p:cNvSpPr>
                <a:spLocks/>
              </p:cNvSpPr>
              <p:nvPr/>
            </p:nvSpPr>
            <p:spPr bwMode="auto">
              <a:xfrm>
                <a:off x="1896" y="2651"/>
                <a:ext cx="41" cy="31"/>
              </a:xfrm>
              <a:custGeom>
                <a:avLst/>
                <a:gdLst>
                  <a:gd name="T0" fmla="*/ 0 w 4"/>
                  <a:gd name="T1" fmla="*/ 2 h 3"/>
                  <a:gd name="T2" fmla="*/ 2 w 4"/>
                  <a:gd name="T3" fmla="*/ 0 h 3"/>
                  <a:gd name="T4" fmla="*/ 4 w 4"/>
                  <a:gd name="T5" fmla="*/ 2 h 3"/>
                  <a:gd name="T6" fmla="*/ 2 w 4"/>
                  <a:gd name="T7" fmla="*/ 3 h 3"/>
                  <a:gd name="T8" fmla="*/ 0 w 4"/>
                  <a:gd name="T9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3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3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37" name="Freeform 33"/>
              <p:cNvSpPr>
                <a:spLocks/>
              </p:cNvSpPr>
              <p:nvPr/>
            </p:nvSpPr>
            <p:spPr bwMode="auto">
              <a:xfrm>
                <a:off x="1896" y="2590"/>
                <a:ext cx="41" cy="41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38" name="Freeform 34"/>
              <p:cNvSpPr>
                <a:spLocks/>
              </p:cNvSpPr>
              <p:nvPr/>
            </p:nvSpPr>
            <p:spPr bwMode="auto">
              <a:xfrm>
                <a:off x="1896" y="2559"/>
                <a:ext cx="41" cy="31"/>
              </a:xfrm>
              <a:custGeom>
                <a:avLst/>
                <a:gdLst>
                  <a:gd name="T0" fmla="*/ 0 w 4"/>
                  <a:gd name="T1" fmla="*/ 1 h 3"/>
                  <a:gd name="T2" fmla="*/ 2 w 4"/>
                  <a:gd name="T3" fmla="*/ 0 h 3"/>
                  <a:gd name="T4" fmla="*/ 4 w 4"/>
                  <a:gd name="T5" fmla="*/ 1 h 3"/>
                  <a:gd name="T6" fmla="*/ 2 w 4"/>
                  <a:gd name="T7" fmla="*/ 3 h 3"/>
                  <a:gd name="T8" fmla="*/ 0 w 4"/>
                  <a:gd name="T9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3">
                    <a:moveTo>
                      <a:pt x="0" y="1"/>
                    </a:moveTo>
                    <a:lnTo>
                      <a:pt x="2" y="0"/>
                    </a:lnTo>
                    <a:lnTo>
                      <a:pt x="4" y="1"/>
                    </a:lnTo>
                    <a:lnTo>
                      <a:pt x="2" y="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39" name="Freeform 35"/>
              <p:cNvSpPr>
                <a:spLocks/>
              </p:cNvSpPr>
              <p:nvPr/>
            </p:nvSpPr>
            <p:spPr bwMode="auto">
              <a:xfrm>
                <a:off x="2081" y="2641"/>
                <a:ext cx="41" cy="41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0" name="Freeform 36"/>
              <p:cNvSpPr>
                <a:spLocks/>
              </p:cNvSpPr>
              <p:nvPr/>
            </p:nvSpPr>
            <p:spPr bwMode="auto">
              <a:xfrm>
                <a:off x="2081" y="2610"/>
                <a:ext cx="41" cy="31"/>
              </a:xfrm>
              <a:custGeom>
                <a:avLst/>
                <a:gdLst>
                  <a:gd name="T0" fmla="*/ 0 w 4"/>
                  <a:gd name="T1" fmla="*/ 2 h 3"/>
                  <a:gd name="T2" fmla="*/ 2 w 4"/>
                  <a:gd name="T3" fmla="*/ 0 h 3"/>
                  <a:gd name="T4" fmla="*/ 4 w 4"/>
                  <a:gd name="T5" fmla="*/ 2 h 3"/>
                  <a:gd name="T6" fmla="*/ 2 w 4"/>
                  <a:gd name="T7" fmla="*/ 3 h 3"/>
                  <a:gd name="T8" fmla="*/ 0 w 4"/>
                  <a:gd name="T9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3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3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1" name="Freeform 37"/>
              <p:cNvSpPr>
                <a:spLocks/>
              </p:cNvSpPr>
              <p:nvPr/>
            </p:nvSpPr>
            <p:spPr bwMode="auto">
              <a:xfrm>
                <a:off x="2245" y="2641"/>
                <a:ext cx="41" cy="41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2" name="Freeform 38"/>
              <p:cNvSpPr>
                <a:spLocks/>
              </p:cNvSpPr>
              <p:nvPr/>
            </p:nvSpPr>
            <p:spPr bwMode="auto">
              <a:xfrm>
                <a:off x="1978" y="2405"/>
                <a:ext cx="31" cy="41"/>
              </a:xfrm>
              <a:custGeom>
                <a:avLst/>
                <a:gdLst>
                  <a:gd name="T0" fmla="*/ 0 w 3"/>
                  <a:gd name="T1" fmla="*/ 2 h 4"/>
                  <a:gd name="T2" fmla="*/ 2 w 3"/>
                  <a:gd name="T3" fmla="*/ 0 h 4"/>
                  <a:gd name="T4" fmla="*/ 3 w 3"/>
                  <a:gd name="T5" fmla="*/ 2 h 4"/>
                  <a:gd name="T6" fmla="*/ 2 w 3"/>
                  <a:gd name="T7" fmla="*/ 4 h 4"/>
                  <a:gd name="T8" fmla="*/ 0 w 3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4">
                    <a:moveTo>
                      <a:pt x="0" y="2"/>
                    </a:moveTo>
                    <a:lnTo>
                      <a:pt x="2" y="0"/>
                    </a:lnTo>
                    <a:lnTo>
                      <a:pt x="3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3" name="Freeform 39"/>
              <p:cNvSpPr>
                <a:spLocks/>
              </p:cNvSpPr>
              <p:nvPr/>
            </p:nvSpPr>
            <p:spPr bwMode="auto">
              <a:xfrm>
                <a:off x="2081" y="2354"/>
                <a:ext cx="41" cy="41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4" name="Freeform 40"/>
              <p:cNvSpPr>
                <a:spLocks/>
              </p:cNvSpPr>
              <p:nvPr/>
            </p:nvSpPr>
            <p:spPr bwMode="auto">
              <a:xfrm>
                <a:off x="2163" y="2313"/>
                <a:ext cx="41" cy="41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5" name="Freeform 41"/>
              <p:cNvSpPr>
                <a:spLocks/>
              </p:cNvSpPr>
              <p:nvPr/>
            </p:nvSpPr>
            <p:spPr bwMode="auto">
              <a:xfrm>
                <a:off x="2183" y="2282"/>
                <a:ext cx="41" cy="41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6" name="Freeform 42"/>
              <p:cNvSpPr>
                <a:spLocks/>
              </p:cNvSpPr>
              <p:nvPr/>
            </p:nvSpPr>
            <p:spPr bwMode="auto">
              <a:xfrm>
                <a:off x="2224" y="2456"/>
                <a:ext cx="31" cy="41"/>
              </a:xfrm>
              <a:custGeom>
                <a:avLst/>
                <a:gdLst>
                  <a:gd name="T0" fmla="*/ 0 w 3"/>
                  <a:gd name="T1" fmla="*/ 2 h 4"/>
                  <a:gd name="T2" fmla="*/ 1 w 3"/>
                  <a:gd name="T3" fmla="*/ 0 h 4"/>
                  <a:gd name="T4" fmla="*/ 3 w 3"/>
                  <a:gd name="T5" fmla="*/ 2 h 4"/>
                  <a:gd name="T6" fmla="*/ 1 w 3"/>
                  <a:gd name="T7" fmla="*/ 4 h 4"/>
                  <a:gd name="T8" fmla="*/ 0 w 3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4">
                    <a:moveTo>
                      <a:pt x="0" y="2"/>
                    </a:moveTo>
                    <a:lnTo>
                      <a:pt x="1" y="0"/>
                    </a:lnTo>
                    <a:lnTo>
                      <a:pt x="3" y="2"/>
                    </a:lnTo>
                    <a:lnTo>
                      <a:pt x="1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7" name="Freeform 43"/>
              <p:cNvSpPr>
                <a:spLocks/>
              </p:cNvSpPr>
              <p:nvPr/>
            </p:nvSpPr>
            <p:spPr bwMode="auto">
              <a:xfrm>
                <a:off x="2430" y="2364"/>
                <a:ext cx="41" cy="41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8" name="Freeform 44"/>
              <p:cNvSpPr>
                <a:spLocks/>
              </p:cNvSpPr>
              <p:nvPr/>
            </p:nvSpPr>
            <p:spPr bwMode="auto">
              <a:xfrm>
                <a:off x="2481" y="2456"/>
                <a:ext cx="41" cy="41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9" name="Freeform 45"/>
              <p:cNvSpPr>
                <a:spLocks/>
              </p:cNvSpPr>
              <p:nvPr/>
            </p:nvSpPr>
            <p:spPr bwMode="auto">
              <a:xfrm>
                <a:off x="2625" y="2405"/>
                <a:ext cx="41" cy="41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0" name="Freeform 46"/>
              <p:cNvSpPr>
                <a:spLocks/>
              </p:cNvSpPr>
              <p:nvPr/>
            </p:nvSpPr>
            <p:spPr bwMode="auto">
              <a:xfrm>
                <a:off x="2348" y="2169"/>
                <a:ext cx="41" cy="41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1" name="Freeform 47"/>
              <p:cNvSpPr>
                <a:spLocks/>
              </p:cNvSpPr>
              <p:nvPr/>
            </p:nvSpPr>
            <p:spPr bwMode="auto">
              <a:xfrm>
                <a:off x="2882" y="2025"/>
                <a:ext cx="30" cy="41"/>
              </a:xfrm>
              <a:custGeom>
                <a:avLst/>
                <a:gdLst>
                  <a:gd name="T0" fmla="*/ 0 w 3"/>
                  <a:gd name="T1" fmla="*/ 2 h 4"/>
                  <a:gd name="T2" fmla="*/ 2 w 3"/>
                  <a:gd name="T3" fmla="*/ 0 h 4"/>
                  <a:gd name="T4" fmla="*/ 3 w 3"/>
                  <a:gd name="T5" fmla="*/ 2 h 4"/>
                  <a:gd name="T6" fmla="*/ 2 w 3"/>
                  <a:gd name="T7" fmla="*/ 4 h 4"/>
                  <a:gd name="T8" fmla="*/ 0 w 3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4">
                    <a:moveTo>
                      <a:pt x="0" y="2"/>
                    </a:moveTo>
                    <a:lnTo>
                      <a:pt x="2" y="0"/>
                    </a:lnTo>
                    <a:lnTo>
                      <a:pt x="3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2" name="Freeform 48"/>
              <p:cNvSpPr>
                <a:spLocks/>
              </p:cNvSpPr>
              <p:nvPr/>
            </p:nvSpPr>
            <p:spPr bwMode="auto">
              <a:xfrm>
                <a:off x="2861" y="2261"/>
                <a:ext cx="41" cy="41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3" name="Freeform 49"/>
              <p:cNvSpPr>
                <a:spLocks/>
              </p:cNvSpPr>
              <p:nvPr/>
            </p:nvSpPr>
            <p:spPr bwMode="auto">
              <a:xfrm>
                <a:off x="2861" y="2436"/>
                <a:ext cx="41" cy="31"/>
              </a:xfrm>
              <a:custGeom>
                <a:avLst/>
                <a:gdLst>
                  <a:gd name="T0" fmla="*/ 0 w 4"/>
                  <a:gd name="T1" fmla="*/ 1 h 3"/>
                  <a:gd name="T2" fmla="*/ 2 w 4"/>
                  <a:gd name="T3" fmla="*/ 0 h 3"/>
                  <a:gd name="T4" fmla="*/ 4 w 4"/>
                  <a:gd name="T5" fmla="*/ 1 h 3"/>
                  <a:gd name="T6" fmla="*/ 2 w 4"/>
                  <a:gd name="T7" fmla="*/ 3 h 3"/>
                  <a:gd name="T8" fmla="*/ 0 w 4"/>
                  <a:gd name="T9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3">
                    <a:moveTo>
                      <a:pt x="0" y="1"/>
                    </a:moveTo>
                    <a:lnTo>
                      <a:pt x="2" y="0"/>
                    </a:lnTo>
                    <a:lnTo>
                      <a:pt x="4" y="1"/>
                    </a:lnTo>
                    <a:lnTo>
                      <a:pt x="2" y="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4" name="Freeform 50"/>
              <p:cNvSpPr>
                <a:spLocks/>
              </p:cNvSpPr>
              <p:nvPr/>
            </p:nvSpPr>
            <p:spPr bwMode="auto">
              <a:xfrm>
                <a:off x="2933" y="2569"/>
                <a:ext cx="41" cy="41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5" name="Freeform 51"/>
              <p:cNvSpPr>
                <a:spLocks/>
              </p:cNvSpPr>
              <p:nvPr/>
            </p:nvSpPr>
            <p:spPr bwMode="auto">
              <a:xfrm>
                <a:off x="2994" y="2497"/>
                <a:ext cx="42" cy="42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6" name="Freeform 52"/>
              <p:cNvSpPr>
                <a:spLocks/>
              </p:cNvSpPr>
              <p:nvPr/>
            </p:nvSpPr>
            <p:spPr bwMode="auto">
              <a:xfrm>
                <a:off x="3210" y="2559"/>
                <a:ext cx="41" cy="31"/>
              </a:xfrm>
              <a:custGeom>
                <a:avLst/>
                <a:gdLst>
                  <a:gd name="T0" fmla="*/ 0 w 4"/>
                  <a:gd name="T1" fmla="*/ 1 h 3"/>
                  <a:gd name="T2" fmla="*/ 2 w 4"/>
                  <a:gd name="T3" fmla="*/ 0 h 3"/>
                  <a:gd name="T4" fmla="*/ 4 w 4"/>
                  <a:gd name="T5" fmla="*/ 1 h 3"/>
                  <a:gd name="T6" fmla="*/ 2 w 4"/>
                  <a:gd name="T7" fmla="*/ 3 h 3"/>
                  <a:gd name="T8" fmla="*/ 0 w 4"/>
                  <a:gd name="T9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3">
                    <a:moveTo>
                      <a:pt x="0" y="1"/>
                    </a:moveTo>
                    <a:lnTo>
                      <a:pt x="2" y="0"/>
                    </a:lnTo>
                    <a:lnTo>
                      <a:pt x="4" y="1"/>
                    </a:lnTo>
                    <a:lnTo>
                      <a:pt x="2" y="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7" name="Freeform 53"/>
              <p:cNvSpPr>
                <a:spLocks/>
              </p:cNvSpPr>
              <p:nvPr/>
            </p:nvSpPr>
            <p:spPr bwMode="auto">
              <a:xfrm>
                <a:off x="3190" y="2354"/>
                <a:ext cx="30" cy="41"/>
              </a:xfrm>
              <a:custGeom>
                <a:avLst/>
                <a:gdLst>
                  <a:gd name="T0" fmla="*/ 0 w 3"/>
                  <a:gd name="T1" fmla="*/ 2 h 4"/>
                  <a:gd name="T2" fmla="*/ 2 w 3"/>
                  <a:gd name="T3" fmla="*/ 0 h 4"/>
                  <a:gd name="T4" fmla="*/ 3 w 3"/>
                  <a:gd name="T5" fmla="*/ 2 h 4"/>
                  <a:gd name="T6" fmla="*/ 2 w 3"/>
                  <a:gd name="T7" fmla="*/ 4 h 4"/>
                  <a:gd name="T8" fmla="*/ 0 w 3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4">
                    <a:moveTo>
                      <a:pt x="0" y="2"/>
                    </a:moveTo>
                    <a:lnTo>
                      <a:pt x="2" y="0"/>
                    </a:lnTo>
                    <a:lnTo>
                      <a:pt x="3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8" name="Freeform 54"/>
              <p:cNvSpPr>
                <a:spLocks/>
              </p:cNvSpPr>
              <p:nvPr/>
            </p:nvSpPr>
            <p:spPr bwMode="auto">
              <a:xfrm>
                <a:off x="3231" y="2364"/>
                <a:ext cx="41" cy="41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9" name="Freeform 55"/>
              <p:cNvSpPr>
                <a:spLocks/>
              </p:cNvSpPr>
              <p:nvPr/>
            </p:nvSpPr>
            <p:spPr bwMode="auto">
              <a:xfrm>
                <a:off x="3190" y="2220"/>
                <a:ext cx="30" cy="41"/>
              </a:xfrm>
              <a:custGeom>
                <a:avLst/>
                <a:gdLst>
                  <a:gd name="T0" fmla="*/ 0 w 3"/>
                  <a:gd name="T1" fmla="*/ 2 h 4"/>
                  <a:gd name="T2" fmla="*/ 1 w 3"/>
                  <a:gd name="T3" fmla="*/ 0 h 4"/>
                  <a:gd name="T4" fmla="*/ 3 w 3"/>
                  <a:gd name="T5" fmla="*/ 2 h 4"/>
                  <a:gd name="T6" fmla="*/ 1 w 3"/>
                  <a:gd name="T7" fmla="*/ 4 h 4"/>
                  <a:gd name="T8" fmla="*/ 0 w 3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4">
                    <a:moveTo>
                      <a:pt x="0" y="2"/>
                    </a:moveTo>
                    <a:lnTo>
                      <a:pt x="1" y="0"/>
                    </a:lnTo>
                    <a:lnTo>
                      <a:pt x="3" y="2"/>
                    </a:lnTo>
                    <a:lnTo>
                      <a:pt x="1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0" name="Freeform 56"/>
              <p:cNvSpPr>
                <a:spLocks/>
              </p:cNvSpPr>
              <p:nvPr/>
            </p:nvSpPr>
            <p:spPr bwMode="auto">
              <a:xfrm>
                <a:off x="3097" y="1994"/>
                <a:ext cx="31" cy="41"/>
              </a:xfrm>
              <a:custGeom>
                <a:avLst/>
                <a:gdLst>
                  <a:gd name="T0" fmla="*/ 0 w 3"/>
                  <a:gd name="T1" fmla="*/ 2 h 4"/>
                  <a:gd name="T2" fmla="*/ 2 w 3"/>
                  <a:gd name="T3" fmla="*/ 0 h 4"/>
                  <a:gd name="T4" fmla="*/ 3 w 3"/>
                  <a:gd name="T5" fmla="*/ 2 h 4"/>
                  <a:gd name="T6" fmla="*/ 2 w 3"/>
                  <a:gd name="T7" fmla="*/ 4 h 4"/>
                  <a:gd name="T8" fmla="*/ 0 w 3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4">
                    <a:moveTo>
                      <a:pt x="0" y="2"/>
                    </a:moveTo>
                    <a:lnTo>
                      <a:pt x="2" y="0"/>
                    </a:lnTo>
                    <a:lnTo>
                      <a:pt x="3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1" name="Freeform 57"/>
              <p:cNvSpPr>
                <a:spLocks/>
              </p:cNvSpPr>
              <p:nvPr/>
            </p:nvSpPr>
            <p:spPr bwMode="auto">
              <a:xfrm>
                <a:off x="3354" y="1974"/>
                <a:ext cx="31" cy="41"/>
              </a:xfrm>
              <a:custGeom>
                <a:avLst/>
                <a:gdLst>
                  <a:gd name="T0" fmla="*/ 0 w 3"/>
                  <a:gd name="T1" fmla="*/ 2 h 4"/>
                  <a:gd name="T2" fmla="*/ 2 w 3"/>
                  <a:gd name="T3" fmla="*/ 0 h 4"/>
                  <a:gd name="T4" fmla="*/ 3 w 3"/>
                  <a:gd name="T5" fmla="*/ 2 h 4"/>
                  <a:gd name="T6" fmla="*/ 2 w 3"/>
                  <a:gd name="T7" fmla="*/ 4 h 4"/>
                  <a:gd name="T8" fmla="*/ 0 w 3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4">
                    <a:moveTo>
                      <a:pt x="0" y="2"/>
                    </a:moveTo>
                    <a:lnTo>
                      <a:pt x="2" y="0"/>
                    </a:lnTo>
                    <a:lnTo>
                      <a:pt x="3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2" name="Freeform 58"/>
              <p:cNvSpPr>
                <a:spLocks/>
              </p:cNvSpPr>
              <p:nvPr/>
            </p:nvSpPr>
            <p:spPr bwMode="auto">
              <a:xfrm>
                <a:off x="3374" y="2066"/>
                <a:ext cx="42" cy="41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3" name="Freeform 59"/>
              <p:cNvSpPr>
                <a:spLocks/>
              </p:cNvSpPr>
              <p:nvPr/>
            </p:nvSpPr>
            <p:spPr bwMode="auto">
              <a:xfrm>
                <a:off x="3374" y="2118"/>
                <a:ext cx="42" cy="41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4" name="Freeform 60"/>
              <p:cNvSpPr>
                <a:spLocks/>
              </p:cNvSpPr>
              <p:nvPr/>
            </p:nvSpPr>
            <p:spPr bwMode="auto">
              <a:xfrm>
                <a:off x="3374" y="2169"/>
                <a:ext cx="42" cy="41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5" name="Freeform 61"/>
              <p:cNvSpPr>
                <a:spLocks/>
              </p:cNvSpPr>
              <p:nvPr/>
            </p:nvSpPr>
            <p:spPr bwMode="auto">
              <a:xfrm>
                <a:off x="3374" y="2220"/>
                <a:ext cx="31" cy="41"/>
              </a:xfrm>
              <a:custGeom>
                <a:avLst/>
                <a:gdLst>
                  <a:gd name="T0" fmla="*/ 0 w 3"/>
                  <a:gd name="T1" fmla="*/ 2 h 4"/>
                  <a:gd name="T2" fmla="*/ 1 w 3"/>
                  <a:gd name="T3" fmla="*/ 0 h 4"/>
                  <a:gd name="T4" fmla="*/ 3 w 3"/>
                  <a:gd name="T5" fmla="*/ 2 h 4"/>
                  <a:gd name="T6" fmla="*/ 1 w 3"/>
                  <a:gd name="T7" fmla="*/ 4 h 4"/>
                  <a:gd name="T8" fmla="*/ 0 w 3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4">
                    <a:moveTo>
                      <a:pt x="0" y="2"/>
                    </a:moveTo>
                    <a:lnTo>
                      <a:pt x="1" y="0"/>
                    </a:lnTo>
                    <a:lnTo>
                      <a:pt x="3" y="2"/>
                    </a:lnTo>
                    <a:lnTo>
                      <a:pt x="1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6" name="Freeform 62"/>
              <p:cNvSpPr>
                <a:spLocks/>
              </p:cNvSpPr>
              <p:nvPr/>
            </p:nvSpPr>
            <p:spPr bwMode="auto">
              <a:xfrm>
                <a:off x="3374" y="2261"/>
                <a:ext cx="42" cy="41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7" name="Freeform 63"/>
              <p:cNvSpPr>
                <a:spLocks/>
              </p:cNvSpPr>
              <p:nvPr/>
            </p:nvSpPr>
            <p:spPr bwMode="auto">
              <a:xfrm>
                <a:off x="3344" y="2251"/>
                <a:ext cx="41" cy="31"/>
              </a:xfrm>
              <a:custGeom>
                <a:avLst/>
                <a:gdLst>
                  <a:gd name="T0" fmla="*/ 0 w 4"/>
                  <a:gd name="T1" fmla="*/ 2 h 3"/>
                  <a:gd name="T2" fmla="*/ 2 w 4"/>
                  <a:gd name="T3" fmla="*/ 0 h 3"/>
                  <a:gd name="T4" fmla="*/ 4 w 4"/>
                  <a:gd name="T5" fmla="*/ 2 h 3"/>
                  <a:gd name="T6" fmla="*/ 2 w 4"/>
                  <a:gd name="T7" fmla="*/ 3 h 3"/>
                  <a:gd name="T8" fmla="*/ 0 w 4"/>
                  <a:gd name="T9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3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3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8" name="Freeform 64"/>
              <p:cNvSpPr>
                <a:spLocks/>
              </p:cNvSpPr>
              <p:nvPr/>
            </p:nvSpPr>
            <p:spPr bwMode="auto">
              <a:xfrm>
                <a:off x="3374" y="2364"/>
                <a:ext cx="42" cy="41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9" name="Freeform 65"/>
              <p:cNvSpPr>
                <a:spLocks/>
              </p:cNvSpPr>
              <p:nvPr/>
            </p:nvSpPr>
            <p:spPr bwMode="auto">
              <a:xfrm>
                <a:off x="3374" y="2436"/>
                <a:ext cx="31" cy="41"/>
              </a:xfrm>
              <a:custGeom>
                <a:avLst/>
                <a:gdLst>
                  <a:gd name="T0" fmla="*/ 0 w 3"/>
                  <a:gd name="T1" fmla="*/ 2 h 4"/>
                  <a:gd name="T2" fmla="*/ 1 w 3"/>
                  <a:gd name="T3" fmla="*/ 0 h 4"/>
                  <a:gd name="T4" fmla="*/ 3 w 3"/>
                  <a:gd name="T5" fmla="*/ 2 h 4"/>
                  <a:gd name="T6" fmla="*/ 1 w 3"/>
                  <a:gd name="T7" fmla="*/ 4 h 4"/>
                  <a:gd name="T8" fmla="*/ 0 w 3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4">
                    <a:moveTo>
                      <a:pt x="0" y="2"/>
                    </a:moveTo>
                    <a:lnTo>
                      <a:pt x="1" y="0"/>
                    </a:lnTo>
                    <a:lnTo>
                      <a:pt x="3" y="2"/>
                    </a:lnTo>
                    <a:lnTo>
                      <a:pt x="1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0" name="Freeform 66"/>
              <p:cNvSpPr>
                <a:spLocks/>
              </p:cNvSpPr>
              <p:nvPr/>
            </p:nvSpPr>
            <p:spPr bwMode="auto">
              <a:xfrm>
                <a:off x="3487" y="2025"/>
                <a:ext cx="31" cy="31"/>
              </a:xfrm>
              <a:custGeom>
                <a:avLst/>
                <a:gdLst>
                  <a:gd name="T0" fmla="*/ 0 w 3"/>
                  <a:gd name="T1" fmla="*/ 2 h 3"/>
                  <a:gd name="T2" fmla="*/ 1 w 3"/>
                  <a:gd name="T3" fmla="*/ 0 h 3"/>
                  <a:gd name="T4" fmla="*/ 3 w 3"/>
                  <a:gd name="T5" fmla="*/ 2 h 3"/>
                  <a:gd name="T6" fmla="*/ 1 w 3"/>
                  <a:gd name="T7" fmla="*/ 3 h 3"/>
                  <a:gd name="T8" fmla="*/ 0 w 3"/>
                  <a:gd name="T9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3">
                    <a:moveTo>
                      <a:pt x="0" y="2"/>
                    </a:moveTo>
                    <a:lnTo>
                      <a:pt x="1" y="0"/>
                    </a:lnTo>
                    <a:lnTo>
                      <a:pt x="3" y="2"/>
                    </a:lnTo>
                    <a:lnTo>
                      <a:pt x="1" y="3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1" name="Freeform 67"/>
              <p:cNvSpPr>
                <a:spLocks/>
              </p:cNvSpPr>
              <p:nvPr/>
            </p:nvSpPr>
            <p:spPr bwMode="auto">
              <a:xfrm>
                <a:off x="3528" y="2066"/>
                <a:ext cx="42" cy="41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2" name="Freeform 68"/>
              <p:cNvSpPr>
                <a:spLocks/>
              </p:cNvSpPr>
              <p:nvPr/>
            </p:nvSpPr>
            <p:spPr bwMode="auto">
              <a:xfrm>
                <a:off x="3559" y="2077"/>
                <a:ext cx="41" cy="41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3" name="Freeform 69"/>
              <p:cNvSpPr>
                <a:spLocks/>
              </p:cNvSpPr>
              <p:nvPr/>
            </p:nvSpPr>
            <p:spPr bwMode="auto">
              <a:xfrm>
                <a:off x="3559" y="2118"/>
                <a:ext cx="41" cy="41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4" name="Freeform 70"/>
              <p:cNvSpPr>
                <a:spLocks/>
              </p:cNvSpPr>
              <p:nvPr/>
            </p:nvSpPr>
            <p:spPr bwMode="auto">
              <a:xfrm>
                <a:off x="3559" y="2169"/>
                <a:ext cx="41" cy="41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5" name="Freeform 71"/>
              <p:cNvSpPr>
                <a:spLocks/>
              </p:cNvSpPr>
              <p:nvPr/>
            </p:nvSpPr>
            <p:spPr bwMode="auto">
              <a:xfrm>
                <a:off x="3539" y="2189"/>
                <a:ext cx="41" cy="31"/>
              </a:xfrm>
              <a:custGeom>
                <a:avLst/>
                <a:gdLst>
                  <a:gd name="T0" fmla="*/ 0 w 4"/>
                  <a:gd name="T1" fmla="*/ 1 h 3"/>
                  <a:gd name="T2" fmla="*/ 2 w 4"/>
                  <a:gd name="T3" fmla="*/ 0 h 3"/>
                  <a:gd name="T4" fmla="*/ 4 w 4"/>
                  <a:gd name="T5" fmla="*/ 1 h 3"/>
                  <a:gd name="T6" fmla="*/ 2 w 4"/>
                  <a:gd name="T7" fmla="*/ 3 h 3"/>
                  <a:gd name="T8" fmla="*/ 0 w 4"/>
                  <a:gd name="T9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3">
                    <a:moveTo>
                      <a:pt x="0" y="1"/>
                    </a:moveTo>
                    <a:lnTo>
                      <a:pt x="2" y="0"/>
                    </a:lnTo>
                    <a:lnTo>
                      <a:pt x="4" y="1"/>
                    </a:lnTo>
                    <a:lnTo>
                      <a:pt x="2" y="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6" name="Freeform 72"/>
              <p:cNvSpPr>
                <a:spLocks/>
              </p:cNvSpPr>
              <p:nvPr/>
            </p:nvSpPr>
            <p:spPr bwMode="auto">
              <a:xfrm>
                <a:off x="3508" y="2169"/>
                <a:ext cx="41" cy="41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7" name="Freeform 73"/>
              <p:cNvSpPr>
                <a:spLocks/>
              </p:cNvSpPr>
              <p:nvPr/>
            </p:nvSpPr>
            <p:spPr bwMode="auto">
              <a:xfrm>
                <a:off x="3539" y="2220"/>
                <a:ext cx="31" cy="31"/>
              </a:xfrm>
              <a:custGeom>
                <a:avLst/>
                <a:gdLst>
                  <a:gd name="T0" fmla="*/ 0 w 3"/>
                  <a:gd name="T1" fmla="*/ 1 h 3"/>
                  <a:gd name="T2" fmla="*/ 1 w 3"/>
                  <a:gd name="T3" fmla="*/ 0 h 3"/>
                  <a:gd name="T4" fmla="*/ 3 w 3"/>
                  <a:gd name="T5" fmla="*/ 1 h 3"/>
                  <a:gd name="T6" fmla="*/ 1 w 3"/>
                  <a:gd name="T7" fmla="*/ 3 h 3"/>
                  <a:gd name="T8" fmla="*/ 0 w 3"/>
                  <a:gd name="T9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3">
                    <a:moveTo>
                      <a:pt x="0" y="1"/>
                    </a:moveTo>
                    <a:lnTo>
                      <a:pt x="1" y="0"/>
                    </a:lnTo>
                    <a:lnTo>
                      <a:pt x="3" y="1"/>
                    </a:lnTo>
                    <a:lnTo>
                      <a:pt x="1" y="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8" name="Freeform 74"/>
              <p:cNvSpPr>
                <a:spLocks/>
              </p:cNvSpPr>
              <p:nvPr/>
            </p:nvSpPr>
            <p:spPr bwMode="auto">
              <a:xfrm>
                <a:off x="3559" y="2220"/>
                <a:ext cx="41" cy="31"/>
              </a:xfrm>
              <a:custGeom>
                <a:avLst/>
                <a:gdLst>
                  <a:gd name="T0" fmla="*/ 0 w 4"/>
                  <a:gd name="T1" fmla="*/ 1 h 3"/>
                  <a:gd name="T2" fmla="*/ 2 w 4"/>
                  <a:gd name="T3" fmla="*/ 0 h 3"/>
                  <a:gd name="T4" fmla="*/ 4 w 4"/>
                  <a:gd name="T5" fmla="*/ 1 h 3"/>
                  <a:gd name="T6" fmla="*/ 2 w 4"/>
                  <a:gd name="T7" fmla="*/ 3 h 3"/>
                  <a:gd name="T8" fmla="*/ 0 w 4"/>
                  <a:gd name="T9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3">
                    <a:moveTo>
                      <a:pt x="0" y="1"/>
                    </a:moveTo>
                    <a:lnTo>
                      <a:pt x="2" y="0"/>
                    </a:lnTo>
                    <a:lnTo>
                      <a:pt x="4" y="1"/>
                    </a:lnTo>
                    <a:lnTo>
                      <a:pt x="2" y="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9" name="Freeform 75"/>
              <p:cNvSpPr>
                <a:spLocks/>
              </p:cNvSpPr>
              <p:nvPr/>
            </p:nvSpPr>
            <p:spPr bwMode="auto">
              <a:xfrm>
                <a:off x="3621" y="2169"/>
                <a:ext cx="31" cy="41"/>
              </a:xfrm>
              <a:custGeom>
                <a:avLst/>
                <a:gdLst>
                  <a:gd name="T0" fmla="*/ 0 w 3"/>
                  <a:gd name="T1" fmla="*/ 2 h 4"/>
                  <a:gd name="T2" fmla="*/ 1 w 3"/>
                  <a:gd name="T3" fmla="*/ 0 h 4"/>
                  <a:gd name="T4" fmla="*/ 3 w 3"/>
                  <a:gd name="T5" fmla="*/ 2 h 4"/>
                  <a:gd name="T6" fmla="*/ 1 w 3"/>
                  <a:gd name="T7" fmla="*/ 4 h 4"/>
                  <a:gd name="T8" fmla="*/ 0 w 3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4">
                    <a:moveTo>
                      <a:pt x="0" y="2"/>
                    </a:moveTo>
                    <a:lnTo>
                      <a:pt x="1" y="0"/>
                    </a:lnTo>
                    <a:lnTo>
                      <a:pt x="3" y="2"/>
                    </a:lnTo>
                    <a:lnTo>
                      <a:pt x="1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0" name="Freeform 76"/>
              <p:cNvSpPr>
                <a:spLocks/>
              </p:cNvSpPr>
              <p:nvPr/>
            </p:nvSpPr>
            <p:spPr bwMode="auto">
              <a:xfrm>
                <a:off x="3559" y="2241"/>
                <a:ext cx="41" cy="41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1" name="Freeform 77"/>
              <p:cNvSpPr>
                <a:spLocks/>
              </p:cNvSpPr>
              <p:nvPr/>
            </p:nvSpPr>
            <p:spPr bwMode="auto">
              <a:xfrm>
                <a:off x="3570" y="2261"/>
                <a:ext cx="30" cy="41"/>
              </a:xfrm>
              <a:custGeom>
                <a:avLst/>
                <a:gdLst>
                  <a:gd name="T0" fmla="*/ 0 w 3"/>
                  <a:gd name="T1" fmla="*/ 2 h 4"/>
                  <a:gd name="T2" fmla="*/ 1 w 3"/>
                  <a:gd name="T3" fmla="*/ 0 h 4"/>
                  <a:gd name="T4" fmla="*/ 3 w 3"/>
                  <a:gd name="T5" fmla="*/ 2 h 4"/>
                  <a:gd name="T6" fmla="*/ 1 w 3"/>
                  <a:gd name="T7" fmla="*/ 4 h 4"/>
                  <a:gd name="T8" fmla="*/ 0 w 3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4">
                    <a:moveTo>
                      <a:pt x="0" y="2"/>
                    </a:moveTo>
                    <a:lnTo>
                      <a:pt x="1" y="0"/>
                    </a:lnTo>
                    <a:lnTo>
                      <a:pt x="3" y="2"/>
                    </a:lnTo>
                    <a:lnTo>
                      <a:pt x="1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2" name="Freeform 78"/>
              <p:cNvSpPr>
                <a:spLocks/>
              </p:cNvSpPr>
              <p:nvPr/>
            </p:nvSpPr>
            <p:spPr bwMode="auto">
              <a:xfrm>
                <a:off x="3539" y="2251"/>
                <a:ext cx="31" cy="31"/>
              </a:xfrm>
              <a:custGeom>
                <a:avLst/>
                <a:gdLst>
                  <a:gd name="T0" fmla="*/ 0 w 3"/>
                  <a:gd name="T1" fmla="*/ 1 h 3"/>
                  <a:gd name="T2" fmla="*/ 2 w 3"/>
                  <a:gd name="T3" fmla="*/ 0 h 3"/>
                  <a:gd name="T4" fmla="*/ 3 w 3"/>
                  <a:gd name="T5" fmla="*/ 1 h 3"/>
                  <a:gd name="T6" fmla="*/ 2 w 3"/>
                  <a:gd name="T7" fmla="*/ 3 h 3"/>
                  <a:gd name="T8" fmla="*/ 0 w 3"/>
                  <a:gd name="T9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3">
                    <a:moveTo>
                      <a:pt x="0" y="1"/>
                    </a:moveTo>
                    <a:lnTo>
                      <a:pt x="2" y="0"/>
                    </a:lnTo>
                    <a:lnTo>
                      <a:pt x="3" y="1"/>
                    </a:lnTo>
                    <a:lnTo>
                      <a:pt x="2" y="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3" name="Freeform 79"/>
              <p:cNvSpPr>
                <a:spLocks/>
              </p:cNvSpPr>
              <p:nvPr/>
            </p:nvSpPr>
            <p:spPr bwMode="auto">
              <a:xfrm>
                <a:off x="3508" y="2272"/>
                <a:ext cx="41" cy="30"/>
              </a:xfrm>
              <a:custGeom>
                <a:avLst/>
                <a:gdLst>
                  <a:gd name="T0" fmla="*/ 0 w 4"/>
                  <a:gd name="T1" fmla="*/ 2 h 3"/>
                  <a:gd name="T2" fmla="*/ 2 w 4"/>
                  <a:gd name="T3" fmla="*/ 0 h 3"/>
                  <a:gd name="T4" fmla="*/ 4 w 4"/>
                  <a:gd name="T5" fmla="*/ 2 h 3"/>
                  <a:gd name="T6" fmla="*/ 2 w 4"/>
                  <a:gd name="T7" fmla="*/ 3 h 3"/>
                  <a:gd name="T8" fmla="*/ 0 w 4"/>
                  <a:gd name="T9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3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3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4" name="Freeform 80"/>
              <p:cNvSpPr>
                <a:spLocks/>
              </p:cNvSpPr>
              <p:nvPr/>
            </p:nvSpPr>
            <p:spPr bwMode="auto">
              <a:xfrm>
                <a:off x="3508" y="2251"/>
                <a:ext cx="41" cy="41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5" name="Freeform 81"/>
              <p:cNvSpPr>
                <a:spLocks/>
              </p:cNvSpPr>
              <p:nvPr/>
            </p:nvSpPr>
            <p:spPr bwMode="auto">
              <a:xfrm>
                <a:off x="3570" y="2302"/>
                <a:ext cx="30" cy="41"/>
              </a:xfrm>
              <a:custGeom>
                <a:avLst/>
                <a:gdLst>
                  <a:gd name="T0" fmla="*/ 0 w 3"/>
                  <a:gd name="T1" fmla="*/ 2 h 4"/>
                  <a:gd name="T2" fmla="*/ 1 w 3"/>
                  <a:gd name="T3" fmla="*/ 0 h 4"/>
                  <a:gd name="T4" fmla="*/ 3 w 3"/>
                  <a:gd name="T5" fmla="*/ 2 h 4"/>
                  <a:gd name="T6" fmla="*/ 1 w 3"/>
                  <a:gd name="T7" fmla="*/ 4 h 4"/>
                  <a:gd name="T8" fmla="*/ 0 w 3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4">
                    <a:moveTo>
                      <a:pt x="0" y="2"/>
                    </a:moveTo>
                    <a:lnTo>
                      <a:pt x="1" y="0"/>
                    </a:lnTo>
                    <a:lnTo>
                      <a:pt x="3" y="2"/>
                    </a:lnTo>
                    <a:lnTo>
                      <a:pt x="1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6" name="Freeform 82"/>
              <p:cNvSpPr>
                <a:spLocks/>
              </p:cNvSpPr>
              <p:nvPr/>
            </p:nvSpPr>
            <p:spPr bwMode="auto">
              <a:xfrm>
                <a:off x="3570" y="2323"/>
                <a:ext cx="30" cy="41"/>
              </a:xfrm>
              <a:custGeom>
                <a:avLst/>
                <a:gdLst>
                  <a:gd name="T0" fmla="*/ 0 w 3"/>
                  <a:gd name="T1" fmla="*/ 2 h 4"/>
                  <a:gd name="T2" fmla="*/ 1 w 3"/>
                  <a:gd name="T3" fmla="*/ 0 h 4"/>
                  <a:gd name="T4" fmla="*/ 3 w 3"/>
                  <a:gd name="T5" fmla="*/ 2 h 4"/>
                  <a:gd name="T6" fmla="*/ 1 w 3"/>
                  <a:gd name="T7" fmla="*/ 4 h 4"/>
                  <a:gd name="T8" fmla="*/ 0 w 3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4">
                    <a:moveTo>
                      <a:pt x="0" y="2"/>
                    </a:moveTo>
                    <a:lnTo>
                      <a:pt x="1" y="0"/>
                    </a:lnTo>
                    <a:lnTo>
                      <a:pt x="3" y="2"/>
                    </a:lnTo>
                    <a:lnTo>
                      <a:pt x="1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7" name="Freeform 83"/>
              <p:cNvSpPr>
                <a:spLocks/>
              </p:cNvSpPr>
              <p:nvPr/>
            </p:nvSpPr>
            <p:spPr bwMode="auto">
              <a:xfrm>
                <a:off x="3539" y="2313"/>
                <a:ext cx="41" cy="41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8" name="Freeform 84"/>
              <p:cNvSpPr>
                <a:spLocks/>
              </p:cNvSpPr>
              <p:nvPr/>
            </p:nvSpPr>
            <p:spPr bwMode="auto">
              <a:xfrm>
                <a:off x="3508" y="2333"/>
                <a:ext cx="41" cy="31"/>
              </a:xfrm>
              <a:custGeom>
                <a:avLst/>
                <a:gdLst>
                  <a:gd name="T0" fmla="*/ 0 w 4"/>
                  <a:gd name="T1" fmla="*/ 1 h 3"/>
                  <a:gd name="T2" fmla="*/ 2 w 4"/>
                  <a:gd name="T3" fmla="*/ 0 h 3"/>
                  <a:gd name="T4" fmla="*/ 4 w 4"/>
                  <a:gd name="T5" fmla="*/ 1 h 3"/>
                  <a:gd name="T6" fmla="*/ 2 w 4"/>
                  <a:gd name="T7" fmla="*/ 3 h 3"/>
                  <a:gd name="T8" fmla="*/ 0 w 4"/>
                  <a:gd name="T9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3">
                    <a:moveTo>
                      <a:pt x="0" y="1"/>
                    </a:moveTo>
                    <a:lnTo>
                      <a:pt x="2" y="0"/>
                    </a:lnTo>
                    <a:lnTo>
                      <a:pt x="4" y="1"/>
                    </a:lnTo>
                    <a:lnTo>
                      <a:pt x="2" y="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9" name="Freeform 85"/>
              <p:cNvSpPr>
                <a:spLocks/>
              </p:cNvSpPr>
              <p:nvPr/>
            </p:nvSpPr>
            <p:spPr bwMode="auto">
              <a:xfrm>
                <a:off x="3539" y="2374"/>
                <a:ext cx="41" cy="41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0" name="Freeform 86"/>
              <p:cNvSpPr>
                <a:spLocks/>
              </p:cNvSpPr>
              <p:nvPr/>
            </p:nvSpPr>
            <p:spPr bwMode="auto">
              <a:xfrm>
                <a:off x="3559" y="2354"/>
                <a:ext cx="41" cy="41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1" name="Freeform 87"/>
              <p:cNvSpPr>
                <a:spLocks/>
              </p:cNvSpPr>
              <p:nvPr/>
            </p:nvSpPr>
            <p:spPr bwMode="auto">
              <a:xfrm>
                <a:off x="3559" y="2405"/>
                <a:ext cx="41" cy="31"/>
              </a:xfrm>
              <a:custGeom>
                <a:avLst/>
                <a:gdLst>
                  <a:gd name="T0" fmla="*/ 0 w 4"/>
                  <a:gd name="T1" fmla="*/ 1 h 3"/>
                  <a:gd name="T2" fmla="*/ 2 w 4"/>
                  <a:gd name="T3" fmla="*/ 0 h 3"/>
                  <a:gd name="T4" fmla="*/ 4 w 4"/>
                  <a:gd name="T5" fmla="*/ 1 h 3"/>
                  <a:gd name="T6" fmla="*/ 2 w 4"/>
                  <a:gd name="T7" fmla="*/ 3 h 3"/>
                  <a:gd name="T8" fmla="*/ 0 w 4"/>
                  <a:gd name="T9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3">
                    <a:moveTo>
                      <a:pt x="0" y="1"/>
                    </a:moveTo>
                    <a:lnTo>
                      <a:pt x="2" y="0"/>
                    </a:lnTo>
                    <a:lnTo>
                      <a:pt x="4" y="1"/>
                    </a:lnTo>
                    <a:lnTo>
                      <a:pt x="2" y="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2" name="Freeform 88"/>
              <p:cNvSpPr>
                <a:spLocks/>
              </p:cNvSpPr>
              <p:nvPr/>
            </p:nvSpPr>
            <p:spPr bwMode="auto">
              <a:xfrm>
                <a:off x="3590" y="2405"/>
                <a:ext cx="41" cy="41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3" name="Freeform 89"/>
              <p:cNvSpPr>
                <a:spLocks/>
              </p:cNvSpPr>
              <p:nvPr/>
            </p:nvSpPr>
            <p:spPr bwMode="auto">
              <a:xfrm>
                <a:off x="3508" y="2405"/>
                <a:ext cx="31" cy="41"/>
              </a:xfrm>
              <a:custGeom>
                <a:avLst/>
                <a:gdLst>
                  <a:gd name="T0" fmla="*/ 0 w 3"/>
                  <a:gd name="T1" fmla="*/ 2 h 4"/>
                  <a:gd name="T2" fmla="*/ 1 w 3"/>
                  <a:gd name="T3" fmla="*/ 0 h 4"/>
                  <a:gd name="T4" fmla="*/ 3 w 3"/>
                  <a:gd name="T5" fmla="*/ 2 h 4"/>
                  <a:gd name="T6" fmla="*/ 1 w 3"/>
                  <a:gd name="T7" fmla="*/ 4 h 4"/>
                  <a:gd name="T8" fmla="*/ 0 w 3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4">
                    <a:moveTo>
                      <a:pt x="0" y="2"/>
                    </a:moveTo>
                    <a:lnTo>
                      <a:pt x="1" y="0"/>
                    </a:lnTo>
                    <a:lnTo>
                      <a:pt x="3" y="2"/>
                    </a:lnTo>
                    <a:lnTo>
                      <a:pt x="1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4" name="Freeform 90"/>
              <p:cNvSpPr>
                <a:spLocks/>
              </p:cNvSpPr>
              <p:nvPr/>
            </p:nvSpPr>
            <p:spPr bwMode="auto">
              <a:xfrm>
                <a:off x="3508" y="2436"/>
                <a:ext cx="41" cy="41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5" name="Freeform 91"/>
              <p:cNvSpPr>
                <a:spLocks/>
              </p:cNvSpPr>
              <p:nvPr/>
            </p:nvSpPr>
            <p:spPr bwMode="auto">
              <a:xfrm>
                <a:off x="3539" y="2436"/>
                <a:ext cx="31" cy="41"/>
              </a:xfrm>
              <a:custGeom>
                <a:avLst/>
                <a:gdLst>
                  <a:gd name="T0" fmla="*/ 0 w 3"/>
                  <a:gd name="T1" fmla="*/ 2 h 4"/>
                  <a:gd name="T2" fmla="*/ 1 w 3"/>
                  <a:gd name="T3" fmla="*/ 0 h 4"/>
                  <a:gd name="T4" fmla="*/ 3 w 3"/>
                  <a:gd name="T5" fmla="*/ 2 h 4"/>
                  <a:gd name="T6" fmla="*/ 1 w 3"/>
                  <a:gd name="T7" fmla="*/ 4 h 4"/>
                  <a:gd name="T8" fmla="*/ 0 w 3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4">
                    <a:moveTo>
                      <a:pt x="0" y="2"/>
                    </a:moveTo>
                    <a:lnTo>
                      <a:pt x="1" y="0"/>
                    </a:lnTo>
                    <a:lnTo>
                      <a:pt x="3" y="2"/>
                    </a:lnTo>
                    <a:lnTo>
                      <a:pt x="1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6" name="Freeform 92"/>
              <p:cNvSpPr>
                <a:spLocks/>
              </p:cNvSpPr>
              <p:nvPr/>
            </p:nvSpPr>
            <p:spPr bwMode="auto">
              <a:xfrm>
                <a:off x="3559" y="2456"/>
                <a:ext cx="41" cy="31"/>
              </a:xfrm>
              <a:custGeom>
                <a:avLst/>
                <a:gdLst>
                  <a:gd name="T0" fmla="*/ 0 w 4"/>
                  <a:gd name="T1" fmla="*/ 1 h 3"/>
                  <a:gd name="T2" fmla="*/ 2 w 4"/>
                  <a:gd name="T3" fmla="*/ 0 h 3"/>
                  <a:gd name="T4" fmla="*/ 4 w 4"/>
                  <a:gd name="T5" fmla="*/ 1 h 3"/>
                  <a:gd name="T6" fmla="*/ 2 w 4"/>
                  <a:gd name="T7" fmla="*/ 3 h 3"/>
                  <a:gd name="T8" fmla="*/ 0 w 4"/>
                  <a:gd name="T9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3">
                    <a:moveTo>
                      <a:pt x="0" y="1"/>
                    </a:moveTo>
                    <a:lnTo>
                      <a:pt x="2" y="0"/>
                    </a:lnTo>
                    <a:lnTo>
                      <a:pt x="4" y="1"/>
                    </a:lnTo>
                    <a:lnTo>
                      <a:pt x="2" y="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7" name="Freeform 93"/>
              <p:cNvSpPr>
                <a:spLocks/>
              </p:cNvSpPr>
              <p:nvPr/>
            </p:nvSpPr>
            <p:spPr bwMode="auto">
              <a:xfrm>
                <a:off x="3590" y="2487"/>
                <a:ext cx="41" cy="41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8" name="Freeform 94"/>
              <p:cNvSpPr>
                <a:spLocks/>
              </p:cNvSpPr>
              <p:nvPr/>
            </p:nvSpPr>
            <p:spPr bwMode="auto">
              <a:xfrm>
                <a:off x="3508" y="2508"/>
                <a:ext cx="31" cy="31"/>
              </a:xfrm>
              <a:custGeom>
                <a:avLst/>
                <a:gdLst>
                  <a:gd name="T0" fmla="*/ 0 w 3"/>
                  <a:gd name="T1" fmla="*/ 2 h 3"/>
                  <a:gd name="T2" fmla="*/ 2 w 3"/>
                  <a:gd name="T3" fmla="*/ 0 h 3"/>
                  <a:gd name="T4" fmla="*/ 3 w 3"/>
                  <a:gd name="T5" fmla="*/ 2 h 3"/>
                  <a:gd name="T6" fmla="*/ 2 w 3"/>
                  <a:gd name="T7" fmla="*/ 3 h 3"/>
                  <a:gd name="T8" fmla="*/ 0 w 3"/>
                  <a:gd name="T9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3">
                    <a:moveTo>
                      <a:pt x="0" y="2"/>
                    </a:moveTo>
                    <a:lnTo>
                      <a:pt x="2" y="0"/>
                    </a:lnTo>
                    <a:lnTo>
                      <a:pt x="3" y="2"/>
                    </a:lnTo>
                    <a:lnTo>
                      <a:pt x="2" y="3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9" name="Freeform 95"/>
              <p:cNvSpPr>
                <a:spLocks/>
              </p:cNvSpPr>
              <p:nvPr/>
            </p:nvSpPr>
            <p:spPr bwMode="auto">
              <a:xfrm>
                <a:off x="3641" y="2508"/>
                <a:ext cx="41" cy="31"/>
              </a:xfrm>
              <a:custGeom>
                <a:avLst/>
                <a:gdLst>
                  <a:gd name="T0" fmla="*/ 0 w 4"/>
                  <a:gd name="T1" fmla="*/ 1 h 3"/>
                  <a:gd name="T2" fmla="*/ 2 w 4"/>
                  <a:gd name="T3" fmla="*/ 0 h 3"/>
                  <a:gd name="T4" fmla="*/ 4 w 4"/>
                  <a:gd name="T5" fmla="*/ 1 h 3"/>
                  <a:gd name="T6" fmla="*/ 2 w 4"/>
                  <a:gd name="T7" fmla="*/ 3 h 3"/>
                  <a:gd name="T8" fmla="*/ 0 w 4"/>
                  <a:gd name="T9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3">
                    <a:moveTo>
                      <a:pt x="0" y="1"/>
                    </a:moveTo>
                    <a:lnTo>
                      <a:pt x="2" y="0"/>
                    </a:lnTo>
                    <a:lnTo>
                      <a:pt x="4" y="1"/>
                    </a:lnTo>
                    <a:lnTo>
                      <a:pt x="2" y="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0" name="Freeform 96"/>
              <p:cNvSpPr>
                <a:spLocks/>
              </p:cNvSpPr>
              <p:nvPr/>
            </p:nvSpPr>
            <p:spPr bwMode="auto">
              <a:xfrm>
                <a:off x="3641" y="2446"/>
                <a:ext cx="41" cy="31"/>
              </a:xfrm>
              <a:custGeom>
                <a:avLst/>
                <a:gdLst>
                  <a:gd name="T0" fmla="*/ 0 w 4"/>
                  <a:gd name="T1" fmla="*/ 1 h 3"/>
                  <a:gd name="T2" fmla="*/ 2 w 4"/>
                  <a:gd name="T3" fmla="*/ 0 h 3"/>
                  <a:gd name="T4" fmla="*/ 4 w 4"/>
                  <a:gd name="T5" fmla="*/ 1 h 3"/>
                  <a:gd name="T6" fmla="*/ 2 w 4"/>
                  <a:gd name="T7" fmla="*/ 3 h 3"/>
                  <a:gd name="T8" fmla="*/ 0 w 4"/>
                  <a:gd name="T9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3">
                    <a:moveTo>
                      <a:pt x="0" y="1"/>
                    </a:moveTo>
                    <a:lnTo>
                      <a:pt x="2" y="0"/>
                    </a:lnTo>
                    <a:lnTo>
                      <a:pt x="4" y="1"/>
                    </a:lnTo>
                    <a:lnTo>
                      <a:pt x="2" y="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1" name="Freeform 97"/>
              <p:cNvSpPr>
                <a:spLocks/>
              </p:cNvSpPr>
              <p:nvPr/>
            </p:nvSpPr>
            <p:spPr bwMode="auto">
              <a:xfrm>
                <a:off x="3672" y="2415"/>
                <a:ext cx="41" cy="31"/>
              </a:xfrm>
              <a:custGeom>
                <a:avLst/>
                <a:gdLst>
                  <a:gd name="T0" fmla="*/ 0 w 4"/>
                  <a:gd name="T1" fmla="*/ 1 h 3"/>
                  <a:gd name="T2" fmla="*/ 2 w 4"/>
                  <a:gd name="T3" fmla="*/ 0 h 3"/>
                  <a:gd name="T4" fmla="*/ 4 w 4"/>
                  <a:gd name="T5" fmla="*/ 1 h 3"/>
                  <a:gd name="T6" fmla="*/ 2 w 4"/>
                  <a:gd name="T7" fmla="*/ 3 h 3"/>
                  <a:gd name="T8" fmla="*/ 0 w 4"/>
                  <a:gd name="T9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3">
                    <a:moveTo>
                      <a:pt x="0" y="1"/>
                    </a:moveTo>
                    <a:lnTo>
                      <a:pt x="2" y="0"/>
                    </a:lnTo>
                    <a:lnTo>
                      <a:pt x="4" y="1"/>
                    </a:lnTo>
                    <a:lnTo>
                      <a:pt x="2" y="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2" name="Freeform 98"/>
              <p:cNvSpPr>
                <a:spLocks/>
              </p:cNvSpPr>
              <p:nvPr/>
            </p:nvSpPr>
            <p:spPr bwMode="auto">
              <a:xfrm>
                <a:off x="3693" y="2374"/>
                <a:ext cx="41" cy="41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3" name="Freeform 99"/>
              <p:cNvSpPr>
                <a:spLocks/>
              </p:cNvSpPr>
              <p:nvPr/>
            </p:nvSpPr>
            <p:spPr bwMode="auto">
              <a:xfrm>
                <a:off x="3693" y="2456"/>
                <a:ext cx="41" cy="41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4" name="Freeform 100"/>
              <p:cNvSpPr>
                <a:spLocks/>
              </p:cNvSpPr>
              <p:nvPr/>
            </p:nvSpPr>
            <p:spPr bwMode="auto">
              <a:xfrm>
                <a:off x="3693" y="2436"/>
                <a:ext cx="41" cy="41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5" name="Freeform 101"/>
              <p:cNvSpPr>
                <a:spLocks/>
              </p:cNvSpPr>
              <p:nvPr/>
            </p:nvSpPr>
            <p:spPr bwMode="auto">
              <a:xfrm>
                <a:off x="3744" y="2436"/>
                <a:ext cx="41" cy="41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6" name="Freeform 102"/>
              <p:cNvSpPr>
                <a:spLocks/>
              </p:cNvSpPr>
              <p:nvPr/>
            </p:nvSpPr>
            <p:spPr bwMode="auto">
              <a:xfrm>
                <a:off x="3857" y="2549"/>
                <a:ext cx="41" cy="41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7" name="Freeform 103"/>
              <p:cNvSpPr>
                <a:spLocks/>
              </p:cNvSpPr>
              <p:nvPr/>
            </p:nvSpPr>
            <p:spPr bwMode="auto">
              <a:xfrm>
                <a:off x="3837" y="2508"/>
                <a:ext cx="41" cy="41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8" name="Freeform 104"/>
              <p:cNvSpPr>
                <a:spLocks/>
              </p:cNvSpPr>
              <p:nvPr/>
            </p:nvSpPr>
            <p:spPr bwMode="auto">
              <a:xfrm>
                <a:off x="3826" y="2456"/>
                <a:ext cx="41" cy="41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9" name="Freeform 105"/>
              <p:cNvSpPr>
                <a:spLocks/>
              </p:cNvSpPr>
              <p:nvPr/>
            </p:nvSpPr>
            <p:spPr bwMode="auto">
              <a:xfrm>
                <a:off x="3837" y="2405"/>
                <a:ext cx="30" cy="41"/>
              </a:xfrm>
              <a:custGeom>
                <a:avLst/>
                <a:gdLst>
                  <a:gd name="T0" fmla="*/ 0 w 3"/>
                  <a:gd name="T1" fmla="*/ 2 h 4"/>
                  <a:gd name="T2" fmla="*/ 2 w 3"/>
                  <a:gd name="T3" fmla="*/ 0 h 4"/>
                  <a:gd name="T4" fmla="*/ 3 w 3"/>
                  <a:gd name="T5" fmla="*/ 2 h 4"/>
                  <a:gd name="T6" fmla="*/ 2 w 3"/>
                  <a:gd name="T7" fmla="*/ 4 h 4"/>
                  <a:gd name="T8" fmla="*/ 0 w 3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4">
                    <a:moveTo>
                      <a:pt x="0" y="2"/>
                    </a:moveTo>
                    <a:lnTo>
                      <a:pt x="2" y="0"/>
                    </a:lnTo>
                    <a:lnTo>
                      <a:pt x="3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0" name="Freeform 106"/>
              <p:cNvSpPr>
                <a:spLocks/>
              </p:cNvSpPr>
              <p:nvPr/>
            </p:nvSpPr>
            <p:spPr bwMode="auto">
              <a:xfrm>
                <a:off x="3641" y="2323"/>
                <a:ext cx="41" cy="41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1" name="Freeform 107"/>
              <p:cNvSpPr>
                <a:spLocks/>
              </p:cNvSpPr>
              <p:nvPr/>
            </p:nvSpPr>
            <p:spPr bwMode="auto">
              <a:xfrm>
                <a:off x="3641" y="2251"/>
                <a:ext cx="41" cy="41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2" name="Freeform 108"/>
              <p:cNvSpPr>
                <a:spLocks/>
              </p:cNvSpPr>
              <p:nvPr/>
            </p:nvSpPr>
            <p:spPr bwMode="auto">
              <a:xfrm>
                <a:off x="3693" y="2323"/>
                <a:ext cx="41" cy="31"/>
              </a:xfrm>
              <a:custGeom>
                <a:avLst/>
                <a:gdLst>
                  <a:gd name="T0" fmla="*/ 0 w 4"/>
                  <a:gd name="T1" fmla="*/ 2 h 3"/>
                  <a:gd name="T2" fmla="*/ 2 w 4"/>
                  <a:gd name="T3" fmla="*/ 0 h 3"/>
                  <a:gd name="T4" fmla="*/ 4 w 4"/>
                  <a:gd name="T5" fmla="*/ 2 h 3"/>
                  <a:gd name="T6" fmla="*/ 2 w 4"/>
                  <a:gd name="T7" fmla="*/ 3 h 3"/>
                  <a:gd name="T8" fmla="*/ 0 w 4"/>
                  <a:gd name="T9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3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3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3" name="Freeform 109"/>
              <p:cNvSpPr>
                <a:spLocks/>
              </p:cNvSpPr>
              <p:nvPr/>
            </p:nvSpPr>
            <p:spPr bwMode="auto">
              <a:xfrm>
                <a:off x="3724" y="2220"/>
                <a:ext cx="30" cy="41"/>
              </a:xfrm>
              <a:custGeom>
                <a:avLst/>
                <a:gdLst>
                  <a:gd name="T0" fmla="*/ 0 w 3"/>
                  <a:gd name="T1" fmla="*/ 2 h 4"/>
                  <a:gd name="T2" fmla="*/ 2 w 3"/>
                  <a:gd name="T3" fmla="*/ 0 h 4"/>
                  <a:gd name="T4" fmla="*/ 3 w 3"/>
                  <a:gd name="T5" fmla="*/ 2 h 4"/>
                  <a:gd name="T6" fmla="*/ 2 w 3"/>
                  <a:gd name="T7" fmla="*/ 4 h 4"/>
                  <a:gd name="T8" fmla="*/ 0 w 3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4">
                    <a:moveTo>
                      <a:pt x="0" y="2"/>
                    </a:moveTo>
                    <a:lnTo>
                      <a:pt x="2" y="0"/>
                    </a:lnTo>
                    <a:lnTo>
                      <a:pt x="3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4" name="Freeform 110"/>
              <p:cNvSpPr>
                <a:spLocks/>
              </p:cNvSpPr>
              <p:nvPr/>
            </p:nvSpPr>
            <p:spPr bwMode="auto">
              <a:xfrm>
                <a:off x="3724" y="2148"/>
                <a:ext cx="41" cy="41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5" name="Freeform 111"/>
              <p:cNvSpPr>
                <a:spLocks/>
              </p:cNvSpPr>
              <p:nvPr/>
            </p:nvSpPr>
            <p:spPr bwMode="auto">
              <a:xfrm>
                <a:off x="3775" y="2169"/>
                <a:ext cx="41" cy="41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6" name="Freeform 112"/>
              <p:cNvSpPr>
                <a:spLocks/>
              </p:cNvSpPr>
              <p:nvPr/>
            </p:nvSpPr>
            <p:spPr bwMode="auto">
              <a:xfrm>
                <a:off x="3775" y="2189"/>
                <a:ext cx="41" cy="31"/>
              </a:xfrm>
              <a:custGeom>
                <a:avLst/>
                <a:gdLst>
                  <a:gd name="T0" fmla="*/ 0 w 4"/>
                  <a:gd name="T1" fmla="*/ 1 h 3"/>
                  <a:gd name="T2" fmla="*/ 2 w 4"/>
                  <a:gd name="T3" fmla="*/ 0 h 3"/>
                  <a:gd name="T4" fmla="*/ 4 w 4"/>
                  <a:gd name="T5" fmla="*/ 1 h 3"/>
                  <a:gd name="T6" fmla="*/ 2 w 4"/>
                  <a:gd name="T7" fmla="*/ 3 h 3"/>
                  <a:gd name="T8" fmla="*/ 0 w 4"/>
                  <a:gd name="T9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3">
                    <a:moveTo>
                      <a:pt x="0" y="1"/>
                    </a:moveTo>
                    <a:lnTo>
                      <a:pt x="2" y="0"/>
                    </a:lnTo>
                    <a:lnTo>
                      <a:pt x="4" y="1"/>
                    </a:lnTo>
                    <a:lnTo>
                      <a:pt x="2" y="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7" name="Freeform 113"/>
              <p:cNvSpPr>
                <a:spLocks/>
              </p:cNvSpPr>
              <p:nvPr/>
            </p:nvSpPr>
            <p:spPr bwMode="auto">
              <a:xfrm>
                <a:off x="3806" y="2046"/>
                <a:ext cx="41" cy="41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8" name="Freeform 114"/>
              <p:cNvSpPr>
                <a:spLocks/>
              </p:cNvSpPr>
              <p:nvPr/>
            </p:nvSpPr>
            <p:spPr bwMode="auto">
              <a:xfrm>
                <a:off x="3857" y="2169"/>
                <a:ext cx="31" cy="41"/>
              </a:xfrm>
              <a:custGeom>
                <a:avLst/>
                <a:gdLst>
                  <a:gd name="T0" fmla="*/ 0 w 3"/>
                  <a:gd name="T1" fmla="*/ 2 h 4"/>
                  <a:gd name="T2" fmla="*/ 1 w 3"/>
                  <a:gd name="T3" fmla="*/ 0 h 4"/>
                  <a:gd name="T4" fmla="*/ 3 w 3"/>
                  <a:gd name="T5" fmla="*/ 2 h 4"/>
                  <a:gd name="T6" fmla="*/ 1 w 3"/>
                  <a:gd name="T7" fmla="*/ 4 h 4"/>
                  <a:gd name="T8" fmla="*/ 0 w 3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4">
                    <a:moveTo>
                      <a:pt x="0" y="2"/>
                    </a:moveTo>
                    <a:lnTo>
                      <a:pt x="1" y="0"/>
                    </a:lnTo>
                    <a:lnTo>
                      <a:pt x="3" y="2"/>
                    </a:lnTo>
                    <a:lnTo>
                      <a:pt x="1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9" name="Freeform 115"/>
              <p:cNvSpPr>
                <a:spLocks/>
              </p:cNvSpPr>
              <p:nvPr/>
            </p:nvSpPr>
            <p:spPr bwMode="auto">
              <a:xfrm>
                <a:off x="3888" y="2169"/>
                <a:ext cx="41" cy="41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20" name="Freeform 116"/>
              <p:cNvSpPr>
                <a:spLocks/>
              </p:cNvSpPr>
              <p:nvPr/>
            </p:nvSpPr>
            <p:spPr bwMode="auto">
              <a:xfrm>
                <a:off x="3888" y="2118"/>
                <a:ext cx="41" cy="41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21" name="Freeform 117"/>
              <p:cNvSpPr>
                <a:spLocks/>
              </p:cNvSpPr>
              <p:nvPr/>
            </p:nvSpPr>
            <p:spPr bwMode="auto">
              <a:xfrm>
                <a:off x="3878" y="2220"/>
                <a:ext cx="41" cy="31"/>
              </a:xfrm>
              <a:custGeom>
                <a:avLst/>
                <a:gdLst>
                  <a:gd name="T0" fmla="*/ 0 w 4"/>
                  <a:gd name="T1" fmla="*/ 1 h 3"/>
                  <a:gd name="T2" fmla="*/ 2 w 4"/>
                  <a:gd name="T3" fmla="*/ 0 h 3"/>
                  <a:gd name="T4" fmla="*/ 4 w 4"/>
                  <a:gd name="T5" fmla="*/ 1 h 3"/>
                  <a:gd name="T6" fmla="*/ 2 w 4"/>
                  <a:gd name="T7" fmla="*/ 3 h 3"/>
                  <a:gd name="T8" fmla="*/ 0 w 4"/>
                  <a:gd name="T9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3">
                    <a:moveTo>
                      <a:pt x="0" y="1"/>
                    </a:moveTo>
                    <a:lnTo>
                      <a:pt x="2" y="0"/>
                    </a:lnTo>
                    <a:lnTo>
                      <a:pt x="4" y="1"/>
                    </a:lnTo>
                    <a:lnTo>
                      <a:pt x="2" y="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22" name="Freeform 118"/>
              <p:cNvSpPr>
                <a:spLocks/>
              </p:cNvSpPr>
              <p:nvPr/>
            </p:nvSpPr>
            <p:spPr bwMode="auto">
              <a:xfrm>
                <a:off x="3857" y="2251"/>
                <a:ext cx="41" cy="41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23" name="Freeform 119"/>
              <p:cNvSpPr>
                <a:spLocks/>
              </p:cNvSpPr>
              <p:nvPr/>
            </p:nvSpPr>
            <p:spPr bwMode="auto">
              <a:xfrm>
                <a:off x="3806" y="2313"/>
                <a:ext cx="31" cy="41"/>
              </a:xfrm>
              <a:custGeom>
                <a:avLst/>
                <a:gdLst>
                  <a:gd name="T0" fmla="*/ 0 w 3"/>
                  <a:gd name="T1" fmla="*/ 2 h 4"/>
                  <a:gd name="T2" fmla="*/ 2 w 3"/>
                  <a:gd name="T3" fmla="*/ 0 h 4"/>
                  <a:gd name="T4" fmla="*/ 3 w 3"/>
                  <a:gd name="T5" fmla="*/ 2 h 4"/>
                  <a:gd name="T6" fmla="*/ 2 w 3"/>
                  <a:gd name="T7" fmla="*/ 4 h 4"/>
                  <a:gd name="T8" fmla="*/ 0 w 3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4">
                    <a:moveTo>
                      <a:pt x="0" y="2"/>
                    </a:moveTo>
                    <a:lnTo>
                      <a:pt x="2" y="0"/>
                    </a:lnTo>
                    <a:lnTo>
                      <a:pt x="3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24" name="Freeform 120"/>
              <p:cNvSpPr>
                <a:spLocks/>
              </p:cNvSpPr>
              <p:nvPr/>
            </p:nvSpPr>
            <p:spPr bwMode="auto">
              <a:xfrm>
                <a:off x="3775" y="2251"/>
                <a:ext cx="41" cy="41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25" name="Freeform 121"/>
              <p:cNvSpPr>
                <a:spLocks/>
              </p:cNvSpPr>
              <p:nvPr/>
            </p:nvSpPr>
            <p:spPr bwMode="auto">
              <a:xfrm>
                <a:off x="3857" y="2354"/>
                <a:ext cx="41" cy="41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26" name="Freeform 122"/>
              <p:cNvSpPr>
                <a:spLocks/>
              </p:cNvSpPr>
              <p:nvPr/>
            </p:nvSpPr>
            <p:spPr bwMode="auto">
              <a:xfrm>
                <a:off x="3919" y="2405"/>
                <a:ext cx="30" cy="41"/>
              </a:xfrm>
              <a:custGeom>
                <a:avLst/>
                <a:gdLst>
                  <a:gd name="T0" fmla="*/ 0 w 3"/>
                  <a:gd name="T1" fmla="*/ 2 h 4"/>
                  <a:gd name="T2" fmla="*/ 2 w 3"/>
                  <a:gd name="T3" fmla="*/ 0 h 4"/>
                  <a:gd name="T4" fmla="*/ 3 w 3"/>
                  <a:gd name="T5" fmla="*/ 2 h 4"/>
                  <a:gd name="T6" fmla="*/ 2 w 3"/>
                  <a:gd name="T7" fmla="*/ 4 h 4"/>
                  <a:gd name="T8" fmla="*/ 0 w 3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4">
                    <a:moveTo>
                      <a:pt x="0" y="2"/>
                    </a:moveTo>
                    <a:lnTo>
                      <a:pt x="2" y="0"/>
                    </a:lnTo>
                    <a:lnTo>
                      <a:pt x="3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27" name="Freeform 123"/>
              <p:cNvSpPr>
                <a:spLocks/>
              </p:cNvSpPr>
              <p:nvPr/>
            </p:nvSpPr>
            <p:spPr bwMode="auto">
              <a:xfrm>
                <a:off x="3960" y="2405"/>
                <a:ext cx="41" cy="31"/>
              </a:xfrm>
              <a:custGeom>
                <a:avLst/>
                <a:gdLst>
                  <a:gd name="T0" fmla="*/ 0 w 4"/>
                  <a:gd name="T1" fmla="*/ 2 h 3"/>
                  <a:gd name="T2" fmla="*/ 2 w 4"/>
                  <a:gd name="T3" fmla="*/ 0 h 3"/>
                  <a:gd name="T4" fmla="*/ 4 w 4"/>
                  <a:gd name="T5" fmla="*/ 2 h 3"/>
                  <a:gd name="T6" fmla="*/ 2 w 4"/>
                  <a:gd name="T7" fmla="*/ 3 h 3"/>
                  <a:gd name="T8" fmla="*/ 0 w 4"/>
                  <a:gd name="T9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3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3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28" name="Freeform 124"/>
              <p:cNvSpPr>
                <a:spLocks/>
              </p:cNvSpPr>
              <p:nvPr/>
            </p:nvSpPr>
            <p:spPr bwMode="auto">
              <a:xfrm>
                <a:off x="3960" y="2436"/>
                <a:ext cx="41" cy="31"/>
              </a:xfrm>
              <a:custGeom>
                <a:avLst/>
                <a:gdLst>
                  <a:gd name="T0" fmla="*/ 0 w 4"/>
                  <a:gd name="T1" fmla="*/ 2 h 3"/>
                  <a:gd name="T2" fmla="*/ 2 w 4"/>
                  <a:gd name="T3" fmla="*/ 0 h 3"/>
                  <a:gd name="T4" fmla="*/ 4 w 4"/>
                  <a:gd name="T5" fmla="*/ 2 h 3"/>
                  <a:gd name="T6" fmla="*/ 2 w 4"/>
                  <a:gd name="T7" fmla="*/ 3 h 3"/>
                  <a:gd name="T8" fmla="*/ 0 w 4"/>
                  <a:gd name="T9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3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3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29" name="Freeform 125"/>
              <p:cNvSpPr>
                <a:spLocks/>
              </p:cNvSpPr>
              <p:nvPr/>
            </p:nvSpPr>
            <p:spPr bwMode="auto">
              <a:xfrm>
                <a:off x="3991" y="2354"/>
                <a:ext cx="41" cy="41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30" name="Freeform 126"/>
              <p:cNvSpPr>
                <a:spLocks/>
              </p:cNvSpPr>
              <p:nvPr/>
            </p:nvSpPr>
            <p:spPr bwMode="auto">
              <a:xfrm>
                <a:off x="4021" y="2374"/>
                <a:ext cx="31" cy="41"/>
              </a:xfrm>
              <a:custGeom>
                <a:avLst/>
                <a:gdLst>
                  <a:gd name="T0" fmla="*/ 0 w 3"/>
                  <a:gd name="T1" fmla="*/ 2 h 4"/>
                  <a:gd name="T2" fmla="*/ 2 w 3"/>
                  <a:gd name="T3" fmla="*/ 0 h 4"/>
                  <a:gd name="T4" fmla="*/ 3 w 3"/>
                  <a:gd name="T5" fmla="*/ 2 h 4"/>
                  <a:gd name="T6" fmla="*/ 2 w 3"/>
                  <a:gd name="T7" fmla="*/ 4 h 4"/>
                  <a:gd name="T8" fmla="*/ 0 w 3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4">
                    <a:moveTo>
                      <a:pt x="0" y="2"/>
                    </a:moveTo>
                    <a:lnTo>
                      <a:pt x="2" y="0"/>
                    </a:lnTo>
                    <a:lnTo>
                      <a:pt x="3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31" name="Freeform 127"/>
              <p:cNvSpPr>
                <a:spLocks/>
              </p:cNvSpPr>
              <p:nvPr/>
            </p:nvSpPr>
            <p:spPr bwMode="auto">
              <a:xfrm>
                <a:off x="3939" y="2313"/>
                <a:ext cx="31" cy="41"/>
              </a:xfrm>
              <a:custGeom>
                <a:avLst/>
                <a:gdLst>
                  <a:gd name="T0" fmla="*/ 0 w 3"/>
                  <a:gd name="T1" fmla="*/ 2 h 4"/>
                  <a:gd name="T2" fmla="*/ 2 w 3"/>
                  <a:gd name="T3" fmla="*/ 0 h 4"/>
                  <a:gd name="T4" fmla="*/ 3 w 3"/>
                  <a:gd name="T5" fmla="*/ 2 h 4"/>
                  <a:gd name="T6" fmla="*/ 2 w 3"/>
                  <a:gd name="T7" fmla="*/ 4 h 4"/>
                  <a:gd name="T8" fmla="*/ 0 w 3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4">
                    <a:moveTo>
                      <a:pt x="0" y="2"/>
                    </a:moveTo>
                    <a:lnTo>
                      <a:pt x="2" y="0"/>
                    </a:lnTo>
                    <a:lnTo>
                      <a:pt x="3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32" name="Freeform 128"/>
              <p:cNvSpPr>
                <a:spLocks/>
              </p:cNvSpPr>
              <p:nvPr/>
            </p:nvSpPr>
            <p:spPr bwMode="auto">
              <a:xfrm>
                <a:off x="3939" y="2323"/>
                <a:ext cx="31" cy="41"/>
              </a:xfrm>
              <a:custGeom>
                <a:avLst/>
                <a:gdLst>
                  <a:gd name="T0" fmla="*/ 0 w 3"/>
                  <a:gd name="T1" fmla="*/ 2 h 4"/>
                  <a:gd name="T2" fmla="*/ 2 w 3"/>
                  <a:gd name="T3" fmla="*/ 0 h 4"/>
                  <a:gd name="T4" fmla="*/ 3 w 3"/>
                  <a:gd name="T5" fmla="*/ 2 h 4"/>
                  <a:gd name="T6" fmla="*/ 2 w 3"/>
                  <a:gd name="T7" fmla="*/ 4 h 4"/>
                  <a:gd name="T8" fmla="*/ 0 w 3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4">
                    <a:moveTo>
                      <a:pt x="0" y="2"/>
                    </a:moveTo>
                    <a:lnTo>
                      <a:pt x="2" y="0"/>
                    </a:lnTo>
                    <a:lnTo>
                      <a:pt x="3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33" name="Freeform 129"/>
              <p:cNvSpPr>
                <a:spLocks/>
              </p:cNvSpPr>
              <p:nvPr/>
            </p:nvSpPr>
            <p:spPr bwMode="auto">
              <a:xfrm>
                <a:off x="3960" y="2333"/>
                <a:ext cx="41" cy="31"/>
              </a:xfrm>
              <a:custGeom>
                <a:avLst/>
                <a:gdLst>
                  <a:gd name="T0" fmla="*/ 0 w 4"/>
                  <a:gd name="T1" fmla="*/ 2 h 3"/>
                  <a:gd name="T2" fmla="*/ 2 w 4"/>
                  <a:gd name="T3" fmla="*/ 0 h 3"/>
                  <a:gd name="T4" fmla="*/ 4 w 4"/>
                  <a:gd name="T5" fmla="*/ 2 h 3"/>
                  <a:gd name="T6" fmla="*/ 2 w 4"/>
                  <a:gd name="T7" fmla="*/ 3 h 3"/>
                  <a:gd name="T8" fmla="*/ 0 w 4"/>
                  <a:gd name="T9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3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3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34" name="Freeform 130"/>
              <p:cNvSpPr>
                <a:spLocks/>
              </p:cNvSpPr>
              <p:nvPr/>
            </p:nvSpPr>
            <p:spPr bwMode="auto">
              <a:xfrm>
                <a:off x="3960" y="2292"/>
                <a:ext cx="41" cy="41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35" name="Freeform 131"/>
              <p:cNvSpPr>
                <a:spLocks/>
              </p:cNvSpPr>
              <p:nvPr/>
            </p:nvSpPr>
            <p:spPr bwMode="auto">
              <a:xfrm>
                <a:off x="3960" y="2251"/>
                <a:ext cx="41" cy="41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36" name="Freeform 132"/>
              <p:cNvSpPr>
                <a:spLocks/>
              </p:cNvSpPr>
              <p:nvPr/>
            </p:nvSpPr>
            <p:spPr bwMode="auto">
              <a:xfrm>
                <a:off x="3939" y="2251"/>
                <a:ext cx="31" cy="41"/>
              </a:xfrm>
              <a:custGeom>
                <a:avLst/>
                <a:gdLst>
                  <a:gd name="T0" fmla="*/ 0 w 3"/>
                  <a:gd name="T1" fmla="*/ 2 h 4"/>
                  <a:gd name="T2" fmla="*/ 2 w 3"/>
                  <a:gd name="T3" fmla="*/ 0 h 4"/>
                  <a:gd name="T4" fmla="*/ 3 w 3"/>
                  <a:gd name="T5" fmla="*/ 2 h 4"/>
                  <a:gd name="T6" fmla="*/ 2 w 3"/>
                  <a:gd name="T7" fmla="*/ 4 h 4"/>
                  <a:gd name="T8" fmla="*/ 0 w 3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4">
                    <a:moveTo>
                      <a:pt x="0" y="2"/>
                    </a:moveTo>
                    <a:lnTo>
                      <a:pt x="2" y="0"/>
                    </a:lnTo>
                    <a:lnTo>
                      <a:pt x="3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37" name="Freeform 133"/>
              <p:cNvSpPr>
                <a:spLocks/>
              </p:cNvSpPr>
              <p:nvPr/>
            </p:nvSpPr>
            <p:spPr bwMode="auto">
              <a:xfrm>
                <a:off x="3919" y="2272"/>
                <a:ext cx="30" cy="30"/>
              </a:xfrm>
              <a:custGeom>
                <a:avLst/>
                <a:gdLst>
                  <a:gd name="T0" fmla="*/ 0 w 3"/>
                  <a:gd name="T1" fmla="*/ 2 h 3"/>
                  <a:gd name="T2" fmla="*/ 2 w 3"/>
                  <a:gd name="T3" fmla="*/ 0 h 3"/>
                  <a:gd name="T4" fmla="*/ 3 w 3"/>
                  <a:gd name="T5" fmla="*/ 2 h 3"/>
                  <a:gd name="T6" fmla="*/ 2 w 3"/>
                  <a:gd name="T7" fmla="*/ 3 h 3"/>
                  <a:gd name="T8" fmla="*/ 0 w 3"/>
                  <a:gd name="T9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3">
                    <a:moveTo>
                      <a:pt x="0" y="2"/>
                    </a:moveTo>
                    <a:lnTo>
                      <a:pt x="2" y="0"/>
                    </a:lnTo>
                    <a:lnTo>
                      <a:pt x="3" y="2"/>
                    </a:lnTo>
                    <a:lnTo>
                      <a:pt x="2" y="3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38" name="Freeform 134"/>
              <p:cNvSpPr>
                <a:spLocks/>
              </p:cNvSpPr>
              <p:nvPr/>
            </p:nvSpPr>
            <p:spPr bwMode="auto">
              <a:xfrm>
                <a:off x="3960" y="2210"/>
                <a:ext cx="41" cy="41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39" name="Freeform 135"/>
              <p:cNvSpPr>
                <a:spLocks/>
              </p:cNvSpPr>
              <p:nvPr/>
            </p:nvSpPr>
            <p:spPr bwMode="auto">
              <a:xfrm>
                <a:off x="3970" y="2179"/>
                <a:ext cx="31" cy="31"/>
              </a:xfrm>
              <a:custGeom>
                <a:avLst/>
                <a:gdLst>
                  <a:gd name="T0" fmla="*/ 0 w 3"/>
                  <a:gd name="T1" fmla="*/ 1 h 3"/>
                  <a:gd name="T2" fmla="*/ 2 w 3"/>
                  <a:gd name="T3" fmla="*/ 0 h 3"/>
                  <a:gd name="T4" fmla="*/ 3 w 3"/>
                  <a:gd name="T5" fmla="*/ 1 h 3"/>
                  <a:gd name="T6" fmla="*/ 2 w 3"/>
                  <a:gd name="T7" fmla="*/ 3 h 3"/>
                  <a:gd name="T8" fmla="*/ 0 w 3"/>
                  <a:gd name="T9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3">
                    <a:moveTo>
                      <a:pt x="0" y="1"/>
                    </a:moveTo>
                    <a:lnTo>
                      <a:pt x="2" y="0"/>
                    </a:lnTo>
                    <a:lnTo>
                      <a:pt x="3" y="1"/>
                    </a:lnTo>
                    <a:lnTo>
                      <a:pt x="2" y="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40" name="Freeform 136"/>
              <p:cNvSpPr>
                <a:spLocks/>
              </p:cNvSpPr>
              <p:nvPr/>
            </p:nvSpPr>
            <p:spPr bwMode="auto">
              <a:xfrm>
                <a:off x="3939" y="2169"/>
                <a:ext cx="41" cy="41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41" name="Freeform 137"/>
              <p:cNvSpPr>
                <a:spLocks/>
              </p:cNvSpPr>
              <p:nvPr/>
            </p:nvSpPr>
            <p:spPr bwMode="auto">
              <a:xfrm>
                <a:off x="3970" y="2128"/>
                <a:ext cx="31" cy="41"/>
              </a:xfrm>
              <a:custGeom>
                <a:avLst/>
                <a:gdLst>
                  <a:gd name="T0" fmla="*/ 0 w 3"/>
                  <a:gd name="T1" fmla="*/ 2 h 4"/>
                  <a:gd name="T2" fmla="*/ 1 w 3"/>
                  <a:gd name="T3" fmla="*/ 0 h 4"/>
                  <a:gd name="T4" fmla="*/ 3 w 3"/>
                  <a:gd name="T5" fmla="*/ 2 h 4"/>
                  <a:gd name="T6" fmla="*/ 1 w 3"/>
                  <a:gd name="T7" fmla="*/ 4 h 4"/>
                  <a:gd name="T8" fmla="*/ 0 w 3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4">
                    <a:moveTo>
                      <a:pt x="0" y="2"/>
                    </a:moveTo>
                    <a:lnTo>
                      <a:pt x="1" y="0"/>
                    </a:lnTo>
                    <a:lnTo>
                      <a:pt x="3" y="2"/>
                    </a:lnTo>
                    <a:lnTo>
                      <a:pt x="1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42" name="Freeform 138"/>
              <p:cNvSpPr>
                <a:spLocks/>
              </p:cNvSpPr>
              <p:nvPr/>
            </p:nvSpPr>
            <p:spPr bwMode="auto">
              <a:xfrm>
                <a:off x="3939" y="2097"/>
                <a:ext cx="31" cy="31"/>
              </a:xfrm>
              <a:custGeom>
                <a:avLst/>
                <a:gdLst>
                  <a:gd name="T0" fmla="*/ 0 w 3"/>
                  <a:gd name="T1" fmla="*/ 1 h 3"/>
                  <a:gd name="T2" fmla="*/ 2 w 3"/>
                  <a:gd name="T3" fmla="*/ 0 h 3"/>
                  <a:gd name="T4" fmla="*/ 3 w 3"/>
                  <a:gd name="T5" fmla="*/ 1 h 3"/>
                  <a:gd name="T6" fmla="*/ 2 w 3"/>
                  <a:gd name="T7" fmla="*/ 3 h 3"/>
                  <a:gd name="T8" fmla="*/ 0 w 3"/>
                  <a:gd name="T9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3">
                    <a:moveTo>
                      <a:pt x="0" y="1"/>
                    </a:moveTo>
                    <a:lnTo>
                      <a:pt x="2" y="0"/>
                    </a:lnTo>
                    <a:lnTo>
                      <a:pt x="3" y="1"/>
                    </a:lnTo>
                    <a:lnTo>
                      <a:pt x="2" y="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43" name="Freeform 139"/>
              <p:cNvSpPr>
                <a:spLocks/>
              </p:cNvSpPr>
              <p:nvPr/>
            </p:nvSpPr>
            <p:spPr bwMode="auto">
              <a:xfrm>
                <a:off x="3960" y="2087"/>
                <a:ext cx="41" cy="41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44" name="Freeform 140"/>
              <p:cNvSpPr>
                <a:spLocks/>
              </p:cNvSpPr>
              <p:nvPr/>
            </p:nvSpPr>
            <p:spPr bwMode="auto">
              <a:xfrm>
                <a:off x="4021" y="2128"/>
                <a:ext cx="41" cy="41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45" name="Freeform 141"/>
              <p:cNvSpPr>
                <a:spLocks/>
              </p:cNvSpPr>
              <p:nvPr/>
            </p:nvSpPr>
            <p:spPr bwMode="auto">
              <a:xfrm>
                <a:off x="4021" y="2169"/>
                <a:ext cx="41" cy="41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46" name="Freeform 142"/>
              <p:cNvSpPr>
                <a:spLocks/>
              </p:cNvSpPr>
              <p:nvPr/>
            </p:nvSpPr>
            <p:spPr bwMode="auto">
              <a:xfrm>
                <a:off x="4021" y="2220"/>
                <a:ext cx="41" cy="31"/>
              </a:xfrm>
              <a:custGeom>
                <a:avLst/>
                <a:gdLst>
                  <a:gd name="T0" fmla="*/ 0 w 4"/>
                  <a:gd name="T1" fmla="*/ 1 h 3"/>
                  <a:gd name="T2" fmla="*/ 2 w 4"/>
                  <a:gd name="T3" fmla="*/ 0 h 3"/>
                  <a:gd name="T4" fmla="*/ 4 w 4"/>
                  <a:gd name="T5" fmla="*/ 1 h 3"/>
                  <a:gd name="T6" fmla="*/ 2 w 4"/>
                  <a:gd name="T7" fmla="*/ 3 h 3"/>
                  <a:gd name="T8" fmla="*/ 0 w 4"/>
                  <a:gd name="T9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3">
                    <a:moveTo>
                      <a:pt x="0" y="1"/>
                    </a:moveTo>
                    <a:lnTo>
                      <a:pt x="2" y="0"/>
                    </a:lnTo>
                    <a:lnTo>
                      <a:pt x="4" y="1"/>
                    </a:lnTo>
                    <a:lnTo>
                      <a:pt x="2" y="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47" name="Freeform 143"/>
              <p:cNvSpPr>
                <a:spLocks/>
              </p:cNvSpPr>
              <p:nvPr/>
            </p:nvSpPr>
            <p:spPr bwMode="auto">
              <a:xfrm>
                <a:off x="4021" y="2241"/>
                <a:ext cx="41" cy="31"/>
              </a:xfrm>
              <a:custGeom>
                <a:avLst/>
                <a:gdLst>
                  <a:gd name="T0" fmla="*/ 0 w 4"/>
                  <a:gd name="T1" fmla="*/ 2 h 3"/>
                  <a:gd name="T2" fmla="*/ 2 w 4"/>
                  <a:gd name="T3" fmla="*/ 0 h 3"/>
                  <a:gd name="T4" fmla="*/ 4 w 4"/>
                  <a:gd name="T5" fmla="*/ 2 h 3"/>
                  <a:gd name="T6" fmla="*/ 2 w 4"/>
                  <a:gd name="T7" fmla="*/ 3 h 3"/>
                  <a:gd name="T8" fmla="*/ 0 w 4"/>
                  <a:gd name="T9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3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3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48" name="Freeform 144"/>
              <p:cNvSpPr>
                <a:spLocks/>
              </p:cNvSpPr>
              <p:nvPr/>
            </p:nvSpPr>
            <p:spPr bwMode="auto">
              <a:xfrm>
                <a:off x="4021" y="2261"/>
                <a:ext cx="41" cy="41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49" name="Freeform 145"/>
              <p:cNvSpPr>
                <a:spLocks/>
              </p:cNvSpPr>
              <p:nvPr/>
            </p:nvSpPr>
            <p:spPr bwMode="auto">
              <a:xfrm>
                <a:off x="4073" y="2118"/>
                <a:ext cx="41" cy="41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50" name="Freeform 146"/>
              <p:cNvSpPr>
                <a:spLocks/>
              </p:cNvSpPr>
              <p:nvPr/>
            </p:nvSpPr>
            <p:spPr bwMode="auto">
              <a:xfrm>
                <a:off x="4073" y="2169"/>
                <a:ext cx="41" cy="41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51" name="Freeform 147"/>
              <p:cNvSpPr>
                <a:spLocks/>
              </p:cNvSpPr>
              <p:nvPr/>
            </p:nvSpPr>
            <p:spPr bwMode="auto">
              <a:xfrm>
                <a:off x="4073" y="2210"/>
                <a:ext cx="41" cy="41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52" name="Freeform 148"/>
              <p:cNvSpPr>
                <a:spLocks/>
              </p:cNvSpPr>
              <p:nvPr/>
            </p:nvSpPr>
            <p:spPr bwMode="auto">
              <a:xfrm>
                <a:off x="4073" y="2241"/>
                <a:ext cx="41" cy="41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53" name="Freeform 149"/>
              <p:cNvSpPr>
                <a:spLocks/>
              </p:cNvSpPr>
              <p:nvPr/>
            </p:nvSpPr>
            <p:spPr bwMode="auto">
              <a:xfrm>
                <a:off x="4073" y="2282"/>
                <a:ext cx="41" cy="41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54" name="Freeform 150"/>
              <p:cNvSpPr>
                <a:spLocks/>
              </p:cNvSpPr>
              <p:nvPr/>
            </p:nvSpPr>
            <p:spPr bwMode="auto">
              <a:xfrm>
                <a:off x="4073" y="2333"/>
                <a:ext cx="41" cy="41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55" name="Freeform 151"/>
              <p:cNvSpPr>
                <a:spLocks/>
              </p:cNvSpPr>
              <p:nvPr/>
            </p:nvSpPr>
            <p:spPr bwMode="auto">
              <a:xfrm>
                <a:off x="4073" y="2374"/>
                <a:ext cx="41" cy="41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56" name="Freeform 152"/>
              <p:cNvSpPr>
                <a:spLocks/>
              </p:cNvSpPr>
              <p:nvPr/>
            </p:nvSpPr>
            <p:spPr bwMode="auto">
              <a:xfrm>
                <a:off x="4104" y="2385"/>
                <a:ext cx="41" cy="30"/>
              </a:xfrm>
              <a:custGeom>
                <a:avLst/>
                <a:gdLst>
                  <a:gd name="T0" fmla="*/ 0 w 4"/>
                  <a:gd name="T1" fmla="*/ 1 h 3"/>
                  <a:gd name="T2" fmla="*/ 2 w 4"/>
                  <a:gd name="T3" fmla="*/ 0 h 3"/>
                  <a:gd name="T4" fmla="*/ 4 w 4"/>
                  <a:gd name="T5" fmla="*/ 1 h 3"/>
                  <a:gd name="T6" fmla="*/ 2 w 4"/>
                  <a:gd name="T7" fmla="*/ 3 h 3"/>
                  <a:gd name="T8" fmla="*/ 0 w 4"/>
                  <a:gd name="T9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3">
                    <a:moveTo>
                      <a:pt x="0" y="1"/>
                    </a:moveTo>
                    <a:lnTo>
                      <a:pt x="2" y="0"/>
                    </a:lnTo>
                    <a:lnTo>
                      <a:pt x="4" y="1"/>
                    </a:lnTo>
                    <a:lnTo>
                      <a:pt x="2" y="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57" name="Freeform 153"/>
              <p:cNvSpPr>
                <a:spLocks/>
              </p:cNvSpPr>
              <p:nvPr/>
            </p:nvSpPr>
            <p:spPr bwMode="auto">
              <a:xfrm>
                <a:off x="4104" y="2354"/>
                <a:ext cx="41" cy="31"/>
              </a:xfrm>
              <a:custGeom>
                <a:avLst/>
                <a:gdLst>
                  <a:gd name="T0" fmla="*/ 0 w 4"/>
                  <a:gd name="T1" fmla="*/ 1 h 3"/>
                  <a:gd name="T2" fmla="*/ 2 w 4"/>
                  <a:gd name="T3" fmla="*/ 0 h 3"/>
                  <a:gd name="T4" fmla="*/ 4 w 4"/>
                  <a:gd name="T5" fmla="*/ 1 h 3"/>
                  <a:gd name="T6" fmla="*/ 2 w 4"/>
                  <a:gd name="T7" fmla="*/ 3 h 3"/>
                  <a:gd name="T8" fmla="*/ 0 w 4"/>
                  <a:gd name="T9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3">
                    <a:moveTo>
                      <a:pt x="0" y="1"/>
                    </a:moveTo>
                    <a:lnTo>
                      <a:pt x="2" y="0"/>
                    </a:lnTo>
                    <a:lnTo>
                      <a:pt x="4" y="1"/>
                    </a:lnTo>
                    <a:lnTo>
                      <a:pt x="2" y="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58" name="Freeform 154"/>
              <p:cNvSpPr>
                <a:spLocks/>
              </p:cNvSpPr>
              <p:nvPr/>
            </p:nvSpPr>
            <p:spPr bwMode="auto">
              <a:xfrm>
                <a:off x="4104" y="2323"/>
                <a:ext cx="41" cy="41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59" name="Freeform 155"/>
              <p:cNvSpPr>
                <a:spLocks/>
              </p:cNvSpPr>
              <p:nvPr/>
            </p:nvSpPr>
            <p:spPr bwMode="auto">
              <a:xfrm>
                <a:off x="4104" y="2313"/>
                <a:ext cx="41" cy="41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60" name="Freeform 156"/>
              <p:cNvSpPr>
                <a:spLocks/>
              </p:cNvSpPr>
              <p:nvPr/>
            </p:nvSpPr>
            <p:spPr bwMode="auto">
              <a:xfrm>
                <a:off x="4104" y="2292"/>
                <a:ext cx="41" cy="31"/>
              </a:xfrm>
              <a:custGeom>
                <a:avLst/>
                <a:gdLst>
                  <a:gd name="T0" fmla="*/ 0 w 4"/>
                  <a:gd name="T1" fmla="*/ 1 h 3"/>
                  <a:gd name="T2" fmla="*/ 2 w 4"/>
                  <a:gd name="T3" fmla="*/ 0 h 3"/>
                  <a:gd name="T4" fmla="*/ 4 w 4"/>
                  <a:gd name="T5" fmla="*/ 1 h 3"/>
                  <a:gd name="T6" fmla="*/ 2 w 4"/>
                  <a:gd name="T7" fmla="*/ 3 h 3"/>
                  <a:gd name="T8" fmla="*/ 0 w 4"/>
                  <a:gd name="T9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3">
                    <a:moveTo>
                      <a:pt x="0" y="1"/>
                    </a:moveTo>
                    <a:lnTo>
                      <a:pt x="2" y="0"/>
                    </a:lnTo>
                    <a:lnTo>
                      <a:pt x="4" y="1"/>
                    </a:lnTo>
                    <a:lnTo>
                      <a:pt x="2" y="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61" name="Rectangle 157"/>
              <p:cNvSpPr>
                <a:spLocks noChangeArrowheads="1"/>
              </p:cNvSpPr>
              <p:nvPr/>
            </p:nvSpPr>
            <p:spPr bwMode="auto">
              <a:xfrm>
                <a:off x="3374" y="1461"/>
                <a:ext cx="31" cy="30"/>
              </a:xfrm>
              <a:prstGeom prst="rect">
                <a:avLst/>
              </a:pr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62" name="Rectangle 158"/>
              <p:cNvSpPr>
                <a:spLocks noChangeArrowheads="1"/>
              </p:cNvSpPr>
              <p:nvPr/>
            </p:nvSpPr>
            <p:spPr bwMode="auto">
              <a:xfrm>
                <a:off x="3374" y="2888"/>
                <a:ext cx="31" cy="30"/>
              </a:xfrm>
              <a:prstGeom prst="rect">
                <a:avLst/>
              </a:prstGeom>
              <a:solidFill>
                <a:srgbClr val="716F6E"/>
              </a:solidFill>
              <a:ln w="10" cap="flat">
                <a:solidFill>
                  <a:srgbClr val="4E4B49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63" name="Freeform 159"/>
              <p:cNvSpPr>
                <a:spLocks/>
              </p:cNvSpPr>
              <p:nvPr/>
            </p:nvSpPr>
            <p:spPr bwMode="auto">
              <a:xfrm>
                <a:off x="3806" y="1984"/>
                <a:ext cx="41" cy="41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64" name="Freeform 160"/>
              <p:cNvSpPr>
                <a:spLocks/>
              </p:cNvSpPr>
              <p:nvPr/>
            </p:nvSpPr>
            <p:spPr bwMode="auto">
              <a:xfrm>
                <a:off x="3806" y="1881"/>
                <a:ext cx="41" cy="42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65" name="Freeform 161"/>
              <p:cNvSpPr>
                <a:spLocks/>
              </p:cNvSpPr>
              <p:nvPr/>
            </p:nvSpPr>
            <p:spPr bwMode="auto">
              <a:xfrm>
                <a:off x="3806" y="1769"/>
                <a:ext cx="41" cy="30"/>
              </a:xfrm>
              <a:custGeom>
                <a:avLst/>
                <a:gdLst>
                  <a:gd name="T0" fmla="*/ 0 w 4"/>
                  <a:gd name="T1" fmla="*/ 2 h 3"/>
                  <a:gd name="T2" fmla="*/ 2 w 4"/>
                  <a:gd name="T3" fmla="*/ 0 h 3"/>
                  <a:gd name="T4" fmla="*/ 4 w 4"/>
                  <a:gd name="T5" fmla="*/ 2 h 3"/>
                  <a:gd name="T6" fmla="*/ 2 w 4"/>
                  <a:gd name="T7" fmla="*/ 3 h 3"/>
                  <a:gd name="T8" fmla="*/ 0 w 4"/>
                  <a:gd name="T9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3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3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66" name="Freeform 162"/>
              <p:cNvSpPr>
                <a:spLocks/>
              </p:cNvSpPr>
              <p:nvPr/>
            </p:nvSpPr>
            <p:spPr bwMode="auto">
              <a:xfrm>
                <a:off x="3806" y="1697"/>
                <a:ext cx="41" cy="41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67" name="Freeform 163"/>
              <p:cNvSpPr>
                <a:spLocks/>
              </p:cNvSpPr>
              <p:nvPr/>
            </p:nvSpPr>
            <p:spPr bwMode="auto">
              <a:xfrm>
                <a:off x="3939" y="2487"/>
                <a:ext cx="31" cy="41"/>
              </a:xfrm>
              <a:custGeom>
                <a:avLst/>
                <a:gdLst>
                  <a:gd name="T0" fmla="*/ 0 w 3"/>
                  <a:gd name="T1" fmla="*/ 2 h 4"/>
                  <a:gd name="T2" fmla="*/ 1 w 3"/>
                  <a:gd name="T3" fmla="*/ 0 h 4"/>
                  <a:gd name="T4" fmla="*/ 3 w 3"/>
                  <a:gd name="T5" fmla="*/ 2 h 4"/>
                  <a:gd name="T6" fmla="*/ 1 w 3"/>
                  <a:gd name="T7" fmla="*/ 4 h 4"/>
                  <a:gd name="T8" fmla="*/ 0 w 3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4">
                    <a:moveTo>
                      <a:pt x="0" y="2"/>
                    </a:moveTo>
                    <a:lnTo>
                      <a:pt x="1" y="0"/>
                    </a:lnTo>
                    <a:lnTo>
                      <a:pt x="3" y="2"/>
                    </a:lnTo>
                    <a:lnTo>
                      <a:pt x="1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68" name="Freeform 164"/>
              <p:cNvSpPr>
                <a:spLocks/>
              </p:cNvSpPr>
              <p:nvPr/>
            </p:nvSpPr>
            <p:spPr bwMode="auto">
              <a:xfrm>
                <a:off x="3939" y="2508"/>
                <a:ext cx="31" cy="41"/>
              </a:xfrm>
              <a:custGeom>
                <a:avLst/>
                <a:gdLst>
                  <a:gd name="T0" fmla="*/ 0 w 3"/>
                  <a:gd name="T1" fmla="*/ 2 h 4"/>
                  <a:gd name="T2" fmla="*/ 1 w 3"/>
                  <a:gd name="T3" fmla="*/ 0 h 4"/>
                  <a:gd name="T4" fmla="*/ 3 w 3"/>
                  <a:gd name="T5" fmla="*/ 2 h 4"/>
                  <a:gd name="T6" fmla="*/ 1 w 3"/>
                  <a:gd name="T7" fmla="*/ 4 h 4"/>
                  <a:gd name="T8" fmla="*/ 0 w 3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4">
                    <a:moveTo>
                      <a:pt x="0" y="2"/>
                    </a:moveTo>
                    <a:lnTo>
                      <a:pt x="1" y="0"/>
                    </a:lnTo>
                    <a:lnTo>
                      <a:pt x="3" y="2"/>
                    </a:lnTo>
                    <a:lnTo>
                      <a:pt x="1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69" name="Freeform 165"/>
              <p:cNvSpPr>
                <a:spLocks/>
              </p:cNvSpPr>
              <p:nvPr/>
            </p:nvSpPr>
            <p:spPr bwMode="auto">
              <a:xfrm>
                <a:off x="3898" y="2508"/>
                <a:ext cx="41" cy="41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70" name="Freeform 166"/>
              <p:cNvSpPr>
                <a:spLocks/>
              </p:cNvSpPr>
              <p:nvPr/>
            </p:nvSpPr>
            <p:spPr bwMode="auto">
              <a:xfrm>
                <a:off x="3939" y="2549"/>
                <a:ext cx="31" cy="41"/>
              </a:xfrm>
              <a:custGeom>
                <a:avLst/>
                <a:gdLst>
                  <a:gd name="T0" fmla="*/ 0 w 3"/>
                  <a:gd name="T1" fmla="*/ 2 h 4"/>
                  <a:gd name="T2" fmla="*/ 2 w 3"/>
                  <a:gd name="T3" fmla="*/ 0 h 4"/>
                  <a:gd name="T4" fmla="*/ 3 w 3"/>
                  <a:gd name="T5" fmla="*/ 2 h 4"/>
                  <a:gd name="T6" fmla="*/ 2 w 3"/>
                  <a:gd name="T7" fmla="*/ 4 h 4"/>
                  <a:gd name="T8" fmla="*/ 0 w 3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4">
                    <a:moveTo>
                      <a:pt x="0" y="2"/>
                    </a:moveTo>
                    <a:lnTo>
                      <a:pt x="2" y="0"/>
                    </a:lnTo>
                    <a:lnTo>
                      <a:pt x="3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71" name="Freeform 167"/>
              <p:cNvSpPr>
                <a:spLocks/>
              </p:cNvSpPr>
              <p:nvPr/>
            </p:nvSpPr>
            <p:spPr bwMode="auto">
              <a:xfrm>
                <a:off x="4104" y="2569"/>
                <a:ext cx="41" cy="41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72" name="Freeform 168"/>
              <p:cNvSpPr>
                <a:spLocks/>
              </p:cNvSpPr>
              <p:nvPr/>
            </p:nvSpPr>
            <p:spPr bwMode="auto">
              <a:xfrm>
                <a:off x="4104" y="2508"/>
                <a:ext cx="41" cy="41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73" name="Freeform 169"/>
              <p:cNvSpPr>
                <a:spLocks/>
              </p:cNvSpPr>
              <p:nvPr/>
            </p:nvSpPr>
            <p:spPr bwMode="auto">
              <a:xfrm>
                <a:off x="4124" y="2456"/>
                <a:ext cx="41" cy="31"/>
              </a:xfrm>
              <a:custGeom>
                <a:avLst/>
                <a:gdLst>
                  <a:gd name="T0" fmla="*/ 0 w 4"/>
                  <a:gd name="T1" fmla="*/ 2 h 3"/>
                  <a:gd name="T2" fmla="*/ 2 w 4"/>
                  <a:gd name="T3" fmla="*/ 0 h 3"/>
                  <a:gd name="T4" fmla="*/ 4 w 4"/>
                  <a:gd name="T5" fmla="*/ 2 h 3"/>
                  <a:gd name="T6" fmla="*/ 2 w 4"/>
                  <a:gd name="T7" fmla="*/ 3 h 3"/>
                  <a:gd name="T8" fmla="*/ 0 w 4"/>
                  <a:gd name="T9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3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3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74" name="Freeform 170"/>
              <p:cNvSpPr>
                <a:spLocks/>
              </p:cNvSpPr>
              <p:nvPr/>
            </p:nvSpPr>
            <p:spPr bwMode="auto">
              <a:xfrm>
                <a:off x="4155" y="2497"/>
                <a:ext cx="41" cy="42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75" name="Freeform 171"/>
              <p:cNvSpPr>
                <a:spLocks/>
              </p:cNvSpPr>
              <p:nvPr/>
            </p:nvSpPr>
            <p:spPr bwMode="auto">
              <a:xfrm>
                <a:off x="4227" y="2549"/>
                <a:ext cx="41" cy="41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76" name="Freeform 172"/>
              <p:cNvSpPr>
                <a:spLocks/>
              </p:cNvSpPr>
              <p:nvPr/>
            </p:nvSpPr>
            <p:spPr bwMode="auto">
              <a:xfrm>
                <a:off x="4237" y="2508"/>
                <a:ext cx="31" cy="41"/>
              </a:xfrm>
              <a:custGeom>
                <a:avLst/>
                <a:gdLst>
                  <a:gd name="T0" fmla="*/ 0 w 3"/>
                  <a:gd name="T1" fmla="*/ 2 h 4"/>
                  <a:gd name="T2" fmla="*/ 2 w 3"/>
                  <a:gd name="T3" fmla="*/ 0 h 4"/>
                  <a:gd name="T4" fmla="*/ 3 w 3"/>
                  <a:gd name="T5" fmla="*/ 2 h 4"/>
                  <a:gd name="T6" fmla="*/ 2 w 3"/>
                  <a:gd name="T7" fmla="*/ 4 h 4"/>
                  <a:gd name="T8" fmla="*/ 0 w 3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4">
                    <a:moveTo>
                      <a:pt x="0" y="2"/>
                    </a:moveTo>
                    <a:lnTo>
                      <a:pt x="2" y="0"/>
                    </a:lnTo>
                    <a:lnTo>
                      <a:pt x="3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77" name="Freeform 173"/>
              <p:cNvSpPr>
                <a:spLocks/>
              </p:cNvSpPr>
              <p:nvPr/>
            </p:nvSpPr>
            <p:spPr bwMode="auto">
              <a:xfrm>
                <a:off x="4186" y="2405"/>
                <a:ext cx="41" cy="41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78" name="Freeform 174"/>
              <p:cNvSpPr>
                <a:spLocks/>
              </p:cNvSpPr>
              <p:nvPr/>
            </p:nvSpPr>
            <p:spPr bwMode="auto">
              <a:xfrm>
                <a:off x="4258" y="2385"/>
                <a:ext cx="41" cy="41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79" name="Freeform 175"/>
              <p:cNvSpPr>
                <a:spLocks/>
              </p:cNvSpPr>
              <p:nvPr/>
            </p:nvSpPr>
            <p:spPr bwMode="auto">
              <a:xfrm>
                <a:off x="4453" y="2580"/>
                <a:ext cx="41" cy="30"/>
              </a:xfrm>
              <a:custGeom>
                <a:avLst/>
                <a:gdLst>
                  <a:gd name="T0" fmla="*/ 0 w 4"/>
                  <a:gd name="T1" fmla="*/ 2 h 3"/>
                  <a:gd name="T2" fmla="*/ 2 w 4"/>
                  <a:gd name="T3" fmla="*/ 0 h 3"/>
                  <a:gd name="T4" fmla="*/ 4 w 4"/>
                  <a:gd name="T5" fmla="*/ 2 h 3"/>
                  <a:gd name="T6" fmla="*/ 2 w 4"/>
                  <a:gd name="T7" fmla="*/ 3 h 3"/>
                  <a:gd name="T8" fmla="*/ 0 w 4"/>
                  <a:gd name="T9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3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3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0" name="Freeform 176"/>
              <p:cNvSpPr>
                <a:spLocks/>
              </p:cNvSpPr>
              <p:nvPr/>
            </p:nvSpPr>
            <p:spPr bwMode="auto">
              <a:xfrm>
                <a:off x="4422" y="2559"/>
                <a:ext cx="41" cy="31"/>
              </a:xfrm>
              <a:custGeom>
                <a:avLst/>
                <a:gdLst>
                  <a:gd name="T0" fmla="*/ 0 w 4"/>
                  <a:gd name="T1" fmla="*/ 1 h 3"/>
                  <a:gd name="T2" fmla="*/ 2 w 4"/>
                  <a:gd name="T3" fmla="*/ 0 h 3"/>
                  <a:gd name="T4" fmla="*/ 4 w 4"/>
                  <a:gd name="T5" fmla="*/ 1 h 3"/>
                  <a:gd name="T6" fmla="*/ 2 w 4"/>
                  <a:gd name="T7" fmla="*/ 3 h 3"/>
                  <a:gd name="T8" fmla="*/ 0 w 4"/>
                  <a:gd name="T9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3">
                    <a:moveTo>
                      <a:pt x="0" y="1"/>
                    </a:moveTo>
                    <a:lnTo>
                      <a:pt x="2" y="0"/>
                    </a:lnTo>
                    <a:lnTo>
                      <a:pt x="4" y="1"/>
                    </a:lnTo>
                    <a:lnTo>
                      <a:pt x="2" y="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1" name="Freeform 177"/>
              <p:cNvSpPr>
                <a:spLocks/>
              </p:cNvSpPr>
              <p:nvPr/>
            </p:nvSpPr>
            <p:spPr bwMode="auto">
              <a:xfrm>
                <a:off x="4381" y="2477"/>
                <a:ext cx="31" cy="41"/>
              </a:xfrm>
              <a:custGeom>
                <a:avLst/>
                <a:gdLst>
                  <a:gd name="T0" fmla="*/ 0 w 3"/>
                  <a:gd name="T1" fmla="*/ 2 h 4"/>
                  <a:gd name="T2" fmla="*/ 2 w 3"/>
                  <a:gd name="T3" fmla="*/ 0 h 4"/>
                  <a:gd name="T4" fmla="*/ 3 w 3"/>
                  <a:gd name="T5" fmla="*/ 2 h 4"/>
                  <a:gd name="T6" fmla="*/ 2 w 3"/>
                  <a:gd name="T7" fmla="*/ 4 h 4"/>
                  <a:gd name="T8" fmla="*/ 0 w 3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4">
                    <a:moveTo>
                      <a:pt x="0" y="2"/>
                    </a:moveTo>
                    <a:lnTo>
                      <a:pt x="2" y="0"/>
                    </a:lnTo>
                    <a:lnTo>
                      <a:pt x="3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2" name="Freeform 178"/>
              <p:cNvSpPr>
                <a:spLocks/>
              </p:cNvSpPr>
              <p:nvPr/>
            </p:nvSpPr>
            <p:spPr bwMode="auto">
              <a:xfrm>
                <a:off x="4576" y="2600"/>
                <a:ext cx="41" cy="31"/>
              </a:xfrm>
              <a:custGeom>
                <a:avLst/>
                <a:gdLst>
                  <a:gd name="T0" fmla="*/ 0 w 4"/>
                  <a:gd name="T1" fmla="*/ 2 h 3"/>
                  <a:gd name="T2" fmla="*/ 2 w 4"/>
                  <a:gd name="T3" fmla="*/ 0 h 3"/>
                  <a:gd name="T4" fmla="*/ 4 w 4"/>
                  <a:gd name="T5" fmla="*/ 2 h 3"/>
                  <a:gd name="T6" fmla="*/ 2 w 4"/>
                  <a:gd name="T7" fmla="*/ 3 h 3"/>
                  <a:gd name="T8" fmla="*/ 0 w 4"/>
                  <a:gd name="T9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3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3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3" name="Freeform 179"/>
              <p:cNvSpPr>
                <a:spLocks/>
              </p:cNvSpPr>
              <p:nvPr/>
            </p:nvSpPr>
            <p:spPr bwMode="auto">
              <a:xfrm>
                <a:off x="4576" y="2508"/>
                <a:ext cx="41" cy="31"/>
              </a:xfrm>
              <a:custGeom>
                <a:avLst/>
                <a:gdLst>
                  <a:gd name="T0" fmla="*/ 0 w 4"/>
                  <a:gd name="T1" fmla="*/ 1 h 3"/>
                  <a:gd name="T2" fmla="*/ 2 w 4"/>
                  <a:gd name="T3" fmla="*/ 0 h 3"/>
                  <a:gd name="T4" fmla="*/ 4 w 4"/>
                  <a:gd name="T5" fmla="*/ 1 h 3"/>
                  <a:gd name="T6" fmla="*/ 2 w 4"/>
                  <a:gd name="T7" fmla="*/ 3 h 3"/>
                  <a:gd name="T8" fmla="*/ 0 w 4"/>
                  <a:gd name="T9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3">
                    <a:moveTo>
                      <a:pt x="0" y="1"/>
                    </a:moveTo>
                    <a:lnTo>
                      <a:pt x="2" y="0"/>
                    </a:lnTo>
                    <a:lnTo>
                      <a:pt x="4" y="1"/>
                    </a:lnTo>
                    <a:lnTo>
                      <a:pt x="2" y="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4" name="Freeform 180"/>
              <p:cNvSpPr>
                <a:spLocks/>
              </p:cNvSpPr>
              <p:nvPr/>
            </p:nvSpPr>
            <p:spPr bwMode="auto">
              <a:xfrm>
                <a:off x="4555" y="2446"/>
                <a:ext cx="41" cy="31"/>
              </a:xfrm>
              <a:custGeom>
                <a:avLst/>
                <a:gdLst>
                  <a:gd name="T0" fmla="*/ 0 w 4"/>
                  <a:gd name="T1" fmla="*/ 2 h 3"/>
                  <a:gd name="T2" fmla="*/ 2 w 4"/>
                  <a:gd name="T3" fmla="*/ 0 h 3"/>
                  <a:gd name="T4" fmla="*/ 4 w 4"/>
                  <a:gd name="T5" fmla="*/ 2 h 3"/>
                  <a:gd name="T6" fmla="*/ 2 w 4"/>
                  <a:gd name="T7" fmla="*/ 3 h 3"/>
                  <a:gd name="T8" fmla="*/ 0 w 4"/>
                  <a:gd name="T9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3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3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5" name="Freeform 181"/>
              <p:cNvSpPr>
                <a:spLocks/>
              </p:cNvSpPr>
              <p:nvPr/>
            </p:nvSpPr>
            <p:spPr bwMode="auto">
              <a:xfrm>
                <a:off x="4155" y="2343"/>
                <a:ext cx="41" cy="42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6" name="Freeform 182"/>
              <p:cNvSpPr>
                <a:spLocks/>
              </p:cNvSpPr>
              <p:nvPr/>
            </p:nvSpPr>
            <p:spPr bwMode="auto">
              <a:xfrm>
                <a:off x="4165" y="2313"/>
                <a:ext cx="41" cy="41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7" name="Freeform 183"/>
              <p:cNvSpPr>
                <a:spLocks/>
              </p:cNvSpPr>
              <p:nvPr/>
            </p:nvSpPr>
            <p:spPr bwMode="auto">
              <a:xfrm>
                <a:off x="4175" y="2302"/>
                <a:ext cx="41" cy="31"/>
              </a:xfrm>
              <a:custGeom>
                <a:avLst/>
                <a:gdLst>
                  <a:gd name="T0" fmla="*/ 0 w 4"/>
                  <a:gd name="T1" fmla="*/ 2 h 3"/>
                  <a:gd name="T2" fmla="*/ 2 w 4"/>
                  <a:gd name="T3" fmla="*/ 0 h 3"/>
                  <a:gd name="T4" fmla="*/ 4 w 4"/>
                  <a:gd name="T5" fmla="*/ 2 h 3"/>
                  <a:gd name="T6" fmla="*/ 2 w 4"/>
                  <a:gd name="T7" fmla="*/ 3 h 3"/>
                  <a:gd name="T8" fmla="*/ 0 w 4"/>
                  <a:gd name="T9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3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3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8" name="Freeform 184"/>
              <p:cNvSpPr>
                <a:spLocks/>
              </p:cNvSpPr>
              <p:nvPr/>
            </p:nvSpPr>
            <p:spPr bwMode="auto">
              <a:xfrm>
                <a:off x="4206" y="2323"/>
                <a:ext cx="41" cy="41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9" name="Freeform 185"/>
              <p:cNvSpPr>
                <a:spLocks/>
              </p:cNvSpPr>
              <p:nvPr/>
            </p:nvSpPr>
            <p:spPr bwMode="auto">
              <a:xfrm>
                <a:off x="4186" y="2282"/>
                <a:ext cx="30" cy="41"/>
              </a:xfrm>
              <a:custGeom>
                <a:avLst/>
                <a:gdLst>
                  <a:gd name="T0" fmla="*/ 0 w 3"/>
                  <a:gd name="T1" fmla="*/ 2 h 4"/>
                  <a:gd name="T2" fmla="*/ 2 w 3"/>
                  <a:gd name="T3" fmla="*/ 0 h 4"/>
                  <a:gd name="T4" fmla="*/ 3 w 3"/>
                  <a:gd name="T5" fmla="*/ 2 h 4"/>
                  <a:gd name="T6" fmla="*/ 2 w 3"/>
                  <a:gd name="T7" fmla="*/ 4 h 4"/>
                  <a:gd name="T8" fmla="*/ 0 w 3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4">
                    <a:moveTo>
                      <a:pt x="0" y="2"/>
                    </a:moveTo>
                    <a:lnTo>
                      <a:pt x="2" y="0"/>
                    </a:lnTo>
                    <a:lnTo>
                      <a:pt x="3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0" name="Freeform 186"/>
              <p:cNvSpPr>
                <a:spLocks/>
              </p:cNvSpPr>
              <p:nvPr/>
            </p:nvSpPr>
            <p:spPr bwMode="auto">
              <a:xfrm>
                <a:off x="4175" y="2261"/>
                <a:ext cx="41" cy="41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1" name="Freeform 187"/>
              <p:cNvSpPr>
                <a:spLocks/>
              </p:cNvSpPr>
              <p:nvPr/>
            </p:nvSpPr>
            <p:spPr bwMode="auto">
              <a:xfrm>
                <a:off x="4196" y="2272"/>
                <a:ext cx="41" cy="41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2" name="Freeform 188"/>
              <p:cNvSpPr>
                <a:spLocks/>
              </p:cNvSpPr>
              <p:nvPr/>
            </p:nvSpPr>
            <p:spPr bwMode="auto">
              <a:xfrm>
                <a:off x="4206" y="2292"/>
                <a:ext cx="41" cy="41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3" name="Freeform 189"/>
              <p:cNvSpPr>
                <a:spLocks/>
              </p:cNvSpPr>
              <p:nvPr/>
            </p:nvSpPr>
            <p:spPr bwMode="auto">
              <a:xfrm>
                <a:off x="4206" y="2261"/>
                <a:ext cx="41" cy="31"/>
              </a:xfrm>
              <a:custGeom>
                <a:avLst/>
                <a:gdLst>
                  <a:gd name="T0" fmla="*/ 0 w 4"/>
                  <a:gd name="T1" fmla="*/ 1 h 3"/>
                  <a:gd name="T2" fmla="*/ 2 w 4"/>
                  <a:gd name="T3" fmla="*/ 0 h 3"/>
                  <a:gd name="T4" fmla="*/ 4 w 4"/>
                  <a:gd name="T5" fmla="*/ 1 h 3"/>
                  <a:gd name="T6" fmla="*/ 2 w 4"/>
                  <a:gd name="T7" fmla="*/ 3 h 3"/>
                  <a:gd name="T8" fmla="*/ 0 w 4"/>
                  <a:gd name="T9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3">
                    <a:moveTo>
                      <a:pt x="0" y="1"/>
                    </a:moveTo>
                    <a:lnTo>
                      <a:pt x="2" y="0"/>
                    </a:lnTo>
                    <a:lnTo>
                      <a:pt x="4" y="1"/>
                    </a:lnTo>
                    <a:lnTo>
                      <a:pt x="2" y="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4" name="Freeform 190"/>
              <p:cNvSpPr>
                <a:spLocks/>
              </p:cNvSpPr>
              <p:nvPr/>
            </p:nvSpPr>
            <p:spPr bwMode="auto">
              <a:xfrm>
                <a:off x="4186" y="2231"/>
                <a:ext cx="30" cy="41"/>
              </a:xfrm>
              <a:custGeom>
                <a:avLst/>
                <a:gdLst>
                  <a:gd name="T0" fmla="*/ 0 w 3"/>
                  <a:gd name="T1" fmla="*/ 2 h 4"/>
                  <a:gd name="T2" fmla="*/ 1 w 3"/>
                  <a:gd name="T3" fmla="*/ 0 h 4"/>
                  <a:gd name="T4" fmla="*/ 3 w 3"/>
                  <a:gd name="T5" fmla="*/ 2 h 4"/>
                  <a:gd name="T6" fmla="*/ 1 w 3"/>
                  <a:gd name="T7" fmla="*/ 4 h 4"/>
                  <a:gd name="T8" fmla="*/ 0 w 3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4">
                    <a:moveTo>
                      <a:pt x="0" y="2"/>
                    </a:moveTo>
                    <a:lnTo>
                      <a:pt x="1" y="0"/>
                    </a:lnTo>
                    <a:lnTo>
                      <a:pt x="3" y="2"/>
                    </a:lnTo>
                    <a:lnTo>
                      <a:pt x="1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5" name="Freeform 191"/>
              <p:cNvSpPr>
                <a:spLocks/>
              </p:cNvSpPr>
              <p:nvPr/>
            </p:nvSpPr>
            <p:spPr bwMode="auto">
              <a:xfrm>
                <a:off x="4309" y="2292"/>
                <a:ext cx="41" cy="41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6" name="Freeform 192"/>
              <p:cNvSpPr>
                <a:spLocks/>
              </p:cNvSpPr>
              <p:nvPr/>
            </p:nvSpPr>
            <p:spPr bwMode="auto">
              <a:xfrm>
                <a:off x="4299" y="2292"/>
                <a:ext cx="30" cy="41"/>
              </a:xfrm>
              <a:custGeom>
                <a:avLst/>
                <a:gdLst>
                  <a:gd name="T0" fmla="*/ 0 w 3"/>
                  <a:gd name="T1" fmla="*/ 2 h 4"/>
                  <a:gd name="T2" fmla="*/ 1 w 3"/>
                  <a:gd name="T3" fmla="*/ 0 h 4"/>
                  <a:gd name="T4" fmla="*/ 3 w 3"/>
                  <a:gd name="T5" fmla="*/ 2 h 4"/>
                  <a:gd name="T6" fmla="*/ 1 w 3"/>
                  <a:gd name="T7" fmla="*/ 4 h 4"/>
                  <a:gd name="T8" fmla="*/ 0 w 3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4">
                    <a:moveTo>
                      <a:pt x="0" y="2"/>
                    </a:moveTo>
                    <a:lnTo>
                      <a:pt x="1" y="0"/>
                    </a:lnTo>
                    <a:lnTo>
                      <a:pt x="3" y="2"/>
                    </a:lnTo>
                    <a:lnTo>
                      <a:pt x="1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7" name="Freeform 193"/>
              <p:cNvSpPr>
                <a:spLocks/>
              </p:cNvSpPr>
              <p:nvPr/>
            </p:nvSpPr>
            <p:spPr bwMode="auto">
              <a:xfrm>
                <a:off x="4299" y="2272"/>
                <a:ext cx="30" cy="30"/>
              </a:xfrm>
              <a:custGeom>
                <a:avLst/>
                <a:gdLst>
                  <a:gd name="T0" fmla="*/ 0 w 3"/>
                  <a:gd name="T1" fmla="*/ 2 h 3"/>
                  <a:gd name="T2" fmla="*/ 1 w 3"/>
                  <a:gd name="T3" fmla="*/ 0 h 3"/>
                  <a:gd name="T4" fmla="*/ 3 w 3"/>
                  <a:gd name="T5" fmla="*/ 2 h 3"/>
                  <a:gd name="T6" fmla="*/ 1 w 3"/>
                  <a:gd name="T7" fmla="*/ 3 h 3"/>
                  <a:gd name="T8" fmla="*/ 0 w 3"/>
                  <a:gd name="T9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3">
                    <a:moveTo>
                      <a:pt x="0" y="2"/>
                    </a:moveTo>
                    <a:lnTo>
                      <a:pt x="1" y="0"/>
                    </a:lnTo>
                    <a:lnTo>
                      <a:pt x="3" y="2"/>
                    </a:lnTo>
                    <a:lnTo>
                      <a:pt x="1" y="3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8" name="Freeform 194"/>
              <p:cNvSpPr>
                <a:spLocks/>
              </p:cNvSpPr>
              <p:nvPr/>
            </p:nvSpPr>
            <p:spPr bwMode="auto">
              <a:xfrm>
                <a:off x="4288" y="2241"/>
                <a:ext cx="41" cy="41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9" name="Freeform 195"/>
              <p:cNvSpPr>
                <a:spLocks/>
              </p:cNvSpPr>
              <p:nvPr/>
            </p:nvSpPr>
            <p:spPr bwMode="auto">
              <a:xfrm>
                <a:off x="4258" y="2220"/>
                <a:ext cx="41" cy="31"/>
              </a:xfrm>
              <a:custGeom>
                <a:avLst/>
                <a:gdLst>
                  <a:gd name="T0" fmla="*/ 0 w 4"/>
                  <a:gd name="T1" fmla="*/ 2 h 3"/>
                  <a:gd name="T2" fmla="*/ 2 w 4"/>
                  <a:gd name="T3" fmla="*/ 0 h 3"/>
                  <a:gd name="T4" fmla="*/ 4 w 4"/>
                  <a:gd name="T5" fmla="*/ 2 h 3"/>
                  <a:gd name="T6" fmla="*/ 2 w 4"/>
                  <a:gd name="T7" fmla="*/ 3 h 3"/>
                  <a:gd name="T8" fmla="*/ 0 w 4"/>
                  <a:gd name="T9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3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3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0" name="Freeform 196"/>
              <p:cNvSpPr>
                <a:spLocks/>
              </p:cNvSpPr>
              <p:nvPr/>
            </p:nvSpPr>
            <p:spPr bwMode="auto">
              <a:xfrm>
                <a:off x="4288" y="2179"/>
                <a:ext cx="41" cy="41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1" name="Freeform 197"/>
              <p:cNvSpPr>
                <a:spLocks/>
              </p:cNvSpPr>
              <p:nvPr/>
            </p:nvSpPr>
            <p:spPr bwMode="auto">
              <a:xfrm>
                <a:off x="4206" y="2169"/>
                <a:ext cx="41" cy="41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2" name="Freeform 198"/>
              <p:cNvSpPr>
                <a:spLocks/>
              </p:cNvSpPr>
              <p:nvPr/>
            </p:nvSpPr>
            <p:spPr bwMode="auto">
              <a:xfrm>
                <a:off x="4186" y="2128"/>
                <a:ext cx="30" cy="41"/>
              </a:xfrm>
              <a:custGeom>
                <a:avLst/>
                <a:gdLst>
                  <a:gd name="T0" fmla="*/ 0 w 3"/>
                  <a:gd name="T1" fmla="*/ 2 h 4"/>
                  <a:gd name="T2" fmla="*/ 1 w 3"/>
                  <a:gd name="T3" fmla="*/ 0 h 4"/>
                  <a:gd name="T4" fmla="*/ 3 w 3"/>
                  <a:gd name="T5" fmla="*/ 2 h 4"/>
                  <a:gd name="T6" fmla="*/ 1 w 3"/>
                  <a:gd name="T7" fmla="*/ 4 h 4"/>
                  <a:gd name="T8" fmla="*/ 0 w 3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4">
                    <a:moveTo>
                      <a:pt x="0" y="2"/>
                    </a:moveTo>
                    <a:lnTo>
                      <a:pt x="1" y="0"/>
                    </a:lnTo>
                    <a:lnTo>
                      <a:pt x="3" y="2"/>
                    </a:lnTo>
                    <a:lnTo>
                      <a:pt x="1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3" name="Freeform 199"/>
              <p:cNvSpPr>
                <a:spLocks/>
              </p:cNvSpPr>
              <p:nvPr/>
            </p:nvSpPr>
            <p:spPr bwMode="auto">
              <a:xfrm>
                <a:off x="4206" y="2087"/>
                <a:ext cx="41" cy="41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4" name="Freeform 200"/>
              <p:cNvSpPr>
                <a:spLocks/>
              </p:cNvSpPr>
              <p:nvPr/>
            </p:nvSpPr>
            <p:spPr bwMode="auto">
              <a:xfrm>
                <a:off x="4237" y="2087"/>
                <a:ext cx="31" cy="41"/>
              </a:xfrm>
              <a:custGeom>
                <a:avLst/>
                <a:gdLst>
                  <a:gd name="T0" fmla="*/ 0 w 3"/>
                  <a:gd name="T1" fmla="*/ 2 h 4"/>
                  <a:gd name="T2" fmla="*/ 1 w 3"/>
                  <a:gd name="T3" fmla="*/ 0 h 4"/>
                  <a:gd name="T4" fmla="*/ 3 w 3"/>
                  <a:gd name="T5" fmla="*/ 2 h 4"/>
                  <a:gd name="T6" fmla="*/ 1 w 3"/>
                  <a:gd name="T7" fmla="*/ 4 h 4"/>
                  <a:gd name="T8" fmla="*/ 0 w 3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4">
                    <a:moveTo>
                      <a:pt x="0" y="2"/>
                    </a:moveTo>
                    <a:lnTo>
                      <a:pt x="1" y="0"/>
                    </a:lnTo>
                    <a:lnTo>
                      <a:pt x="3" y="2"/>
                    </a:lnTo>
                    <a:lnTo>
                      <a:pt x="1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5" name="Freeform 201"/>
              <p:cNvSpPr>
                <a:spLocks/>
              </p:cNvSpPr>
              <p:nvPr/>
            </p:nvSpPr>
            <p:spPr bwMode="auto">
              <a:xfrm>
                <a:off x="4237" y="2056"/>
                <a:ext cx="31" cy="41"/>
              </a:xfrm>
              <a:custGeom>
                <a:avLst/>
                <a:gdLst>
                  <a:gd name="T0" fmla="*/ 0 w 3"/>
                  <a:gd name="T1" fmla="*/ 2 h 4"/>
                  <a:gd name="T2" fmla="*/ 2 w 3"/>
                  <a:gd name="T3" fmla="*/ 0 h 4"/>
                  <a:gd name="T4" fmla="*/ 3 w 3"/>
                  <a:gd name="T5" fmla="*/ 2 h 4"/>
                  <a:gd name="T6" fmla="*/ 2 w 3"/>
                  <a:gd name="T7" fmla="*/ 4 h 4"/>
                  <a:gd name="T8" fmla="*/ 0 w 3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4">
                    <a:moveTo>
                      <a:pt x="0" y="2"/>
                    </a:moveTo>
                    <a:lnTo>
                      <a:pt x="2" y="0"/>
                    </a:lnTo>
                    <a:lnTo>
                      <a:pt x="3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6" name="Freeform 202"/>
              <p:cNvSpPr>
                <a:spLocks/>
              </p:cNvSpPr>
              <p:nvPr/>
            </p:nvSpPr>
            <p:spPr bwMode="auto">
              <a:xfrm>
                <a:off x="4268" y="2118"/>
                <a:ext cx="31" cy="41"/>
              </a:xfrm>
              <a:custGeom>
                <a:avLst/>
                <a:gdLst>
                  <a:gd name="T0" fmla="*/ 0 w 3"/>
                  <a:gd name="T1" fmla="*/ 2 h 4"/>
                  <a:gd name="T2" fmla="*/ 1 w 3"/>
                  <a:gd name="T3" fmla="*/ 0 h 4"/>
                  <a:gd name="T4" fmla="*/ 3 w 3"/>
                  <a:gd name="T5" fmla="*/ 2 h 4"/>
                  <a:gd name="T6" fmla="*/ 1 w 3"/>
                  <a:gd name="T7" fmla="*/ 4 h 4"/>
                  <a:gd name="T8" fmla="*/ 0 w 3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4">
                    <a:moveTo>
                      <a:pt x="0" y="2"/>
                    </a:moveTo>
                    <a:lnTo>
                      <a:pt x="1" y="0"/>
                    </a:lnTo>
                    <a:lnTo>
                      <a:pt x="3" y="2"/>
                    </a:lnTo>
                    <a:lnTo>
                      <a:pt x="1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7" name="Freeform 203"/>
              <p:cNvSpPr>
                <a:spLocks/>
              </p:cNvSpPr>
              <p:nvPr/>
            </p:nvSpPr>
            <p:spPr bwMode="auto">
              <a:xfrm>
                <a:off x="4288" y="2118"/>
                <a:ext cx="41" cy="41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8" name="Freeform 204"/>
              <p:cNvSpPr>
                <a:spLocks/>
              </p:cNvSpPr>
              <p:nvPr/>
            </p:nvSpPr>
            <p:spPr bwMode="auto">
              <a:xfrm>
                <a:off x="4371" y="2128"/>
                <a:ext cx="41" cy="41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9" name="Freeform 205"/>
              <p:cNvSpPr>
                <a:spLocks/>
              </p:cNvSpPr>
              <p:nvPr/>
            </p:nvSpPr>
            <p:spPr bwMode="auto">
              <a:xfrm>
                <a:off x="4401" y="2118"/>
                <a:ext cx="31" cy="41"/>
              </a:xfrm>
              <a:custGeom>
                <a:avLst/>
                <a:gdLst>
                  <a:gd name="T0" fmla="*/ 0 w 3"/>
                  <a:gd name="T1" fmla="*/ 2 h 4"/>
                  <a:gd name="T2" fmla="*/ 2 w 3"/>
                  <a:gd name="T3" fmla="*/ 0 h 4"/>
                  <a:gd name="T4" fmla="*/ 3 w 3"/>
                  <a:gd name="T5" fmla="*/ 2 h 4"/>
                  <a:gd name="T6" fmla="*/ 2 w 3"/>
                  <a:gd name="T7" fmla="*/ 4 h 4"/>
                  <a:gd name="T8" fmla="*/ 0 w 3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4">
                    <a:moveTo>
                      <a:pt x="0" y="2"/>
                    </a:moveTo>
                    <a:lnTo>
                      <a:pt x="2" y="0"/>
                    </a:lnTo>
                    <a:lnTo>
                      <a:pt x="3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1" name="Freeform 207"/>
            <p:cNvSpPr>
              <a:spLocks/>
            </p:cNvSpPr>
            <p:nvPr/>
          </p:nvSpPr>
          <p:spPr bwMode="auto">
            <a:xfrm>
              <a:off x="4401" y="2097"/>
              <a:ext cx="31" cy="41"/>
            </a:xfrm>
            <a:custGeom>
              <a:avLst/>
              <a:gdLst>
                <a:gd name="T0" fmla="*/ 0 w 3"/>
                <a:gd name="T1" fmla="*/ 2 h 4"/>
                <a:gd name="T2" fmla="*/ 2 w 3"/>
                <a:gd name="T3" fmla="*/ 0 h 4"/>
                <a:gd name="T4" fmla="*/ 3 w 3"/>
                <a:gd name="T5" fmla="*/ 2 h 4"/>
                <a:gd name="T6" fmla="*/ 2 w 3"/>
                <a:gd name="T7" fmla="*/ 4 h 4"/>
                <a:gd name="T8" fmla="*/ 0 w 3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4">
                  <a:moveTo>
                    <a:pt x="0" y="2"/>
                  </a:moveTo>
                  <a:lnTo>
                    <a:pt x="2" y="0"/>
                  </a:lnTo>
                  <a:lnTo>
                    <a:pt x="3" y="2"/>
                  </a:lnTo>
                  <a:lnTo>
                    <a:pt x="2" y="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208"/>
            <p:cNvSpPr>
              <a:spLocks/>
            </p:cNvSpPr>
            <p:nvPr/>
          </p:nvSpPr>
          <p:spPr bwMode="auto">
            <a:xfrm>
              <a:off x="4453" y="2087"/>
              <a:ext cx="41" cy="41"/>
            </a:xfrm>
            <a:custGeom>
              <a:avLst/>
              <a:gdLst>
                <a:gd name="T0" fmla="*/ 0 w 4"/>
                <a:gd name="T1" fmla="*/ 2 h 4"/>
                <a:gd name="T2" fmla="*/ 2 w 4"/>
                <a:gd name="T3" fmla="*/ 0 h 4"/>
                <a:gd name="T4" fmla="*/ 4 w 4"/>
                <a:gd name="T5" fmla="*/ 2 h 4"/>
                <a:gd name="T6" fmla="*/ 2 w 4"/>
                <a:gd name="T7" fmla="*/ 4 h 4"/>
                <a:gd name="T8" fmla="*/ 0 w 4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0" y="2"/>
                  </a:moveTo>
                  <a:lnTo>
                    <a:pt x="2" y="0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09"/>
            <p:cNvSpPr>
              <a:spLocks/>
            </p:cNvSpPr>
            <p:nvPr/>
          </p:nvSpPr>
          <p:spPr bwMode="auto">
            <a:xfrm>
              <a:off x="4422" y="2148"/>
              <a:ext cx="41" cy="41"/>
            </a:xfrm>
            <a:custGeom>
              <a:avLst/>
              <a:gdLst>
                <a:gd name="T0" fmla="*/ 0 w 4"/>
                <a:gd name="T1" fmla="*/ 2 h 4"/>
                <a:gd name="T2" fmla="*/ 2 w 4"/>
                <a:gd name="T3" fmla="*/ 0 h 4"/>
                <a:gd name="T4" fmla="*/ 4 w 4"/>
                <a:gd name="T5" fmla="*/ 2 h 4"/>
                <a:gd name="T6" fmla="*/ 2 w 4"/>
                <a:gd name="T7" fmla="*/ 4 h 4"/>
                <a:gd name="T8" fmla="*/ 0 w 4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0" y="2"/>
                  </a:moveTo>
                  <a:lnTo>
                    <a:pt x="2" y="0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210"/>
            <p:cNvSpPr>
              <a:spLocks/>
            </p:cNvSpPr>
            <p:nvPr/>
          </p:nvSpPr>
          <p:spPr bwMode="auto">
            <a:xfrm>
              <a:off x="4453" y="2159"/>
              <a:ext cx="41" cy="30"/>
            </a:xfrm>
            <a:custGeom>
              <a:avLst/>
              <a:gdLst>
                <a:gd name="T0" fmla="*/ 0 w 4"/>
                <a:gd name="T1" fmla="*/ 2 h 3"/>
                <a:gd name="T2" fmla="*/ 2 w 4"/>
                <a:gd name="T3" fmla="*/ 0 h 3"/>
                <a:gd name="T4" fmla="*/ 4 w 4"/>
                <a:gd name="T5" fmla="*/ 2 h 3"/>
                <a:gd name="T6" fmla="*/ 2 w 4"/>
                <a:gd name="T7" fmla="*/ 3 h 3"/>
                <a:gd name="T8" fmla="*/ 0 w 4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3">
                  <a:moveTo>
                    <a:pt x="0" y="2"/>
                  </a:moveTo>
                  <a:lnTo>
                    <a:pt x="2" y="0"/>
                  </a:lnTo>
                  <a:lnTo>
                    <a:pt x="4" y="2"/>
                  </a:lnTo>
                  <a:lnTo>
                    <a:pt x="2" y="3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211"/>
            <p:cNvSpPr>
              <a:spLocks/>
            </p:cNvSpPr>
            <p:nvPr/>
          </p:nvSpPr>
          <p:spPr bwMode="auto">
            <a:xfrm>
              <a:off x="4422" y="2189"/>
              <a:ext cx="41" cy="42"/>
            </a:xfrm>
            <a:custGeom>
              <a:avLst/>
              <a:gdLst>
                <a:gd name="T0" fmla="*/ 0 w 4"/>
                <a:gd name="T1" fmla="*/ 2 h 4"/>
                <a:gd name="T2" fmla="*/ 2 w 4"/>
                <a:gd name="T3" fmla="*/ 0 h 4"/>
                <a:gd name="T4" fmla="*/ 4 w 4"/>
                <a:gd name="T5" fmla="*/ 2 h 4"/>
                <a:gd name="T6" fmla="*/ 2 w 4"/>
                <a:gd name="T7" fmla="*/ 4 h 4"/>
                <a:gd name="T8" fmla="*/ 0 w 4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0" y="2"/>
                  </a:moveTo>
                  <a:lnTo>
                    <a:pt x="2" y="0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212"/>
            <p:cNvSpPr>
              <a:spLocks/>
            </p:cNvSpPr>
            <p:nvPr/>
          </p:nvSpPr>
          <p:spPr bwMode="auto">
            <a:xfrm>
              <a:off x="4391" y="2179"/>
              <a:ext cx="41" cy="41"/>
            </a:xfrm>
            <a:custGeom>
              <a:avLst/>
              <a:gdLst>
                <a:gd name="T0" fmla="*/ 0 w 4"/>
                <a:gd name="T1" fmla="*/ 2 h 4"/>
                <a:gd name="T2" fmla="*/ 2 w 4"/>
                <a:gd name="T3" fmla="*/ 0 h 4"/>
                <a:gd name="T4" fmla="*/ 4 w 4"/>
                <a:gd name="T5" fmla="*/ 2 h 4"/>
                <a:gd name="T6" fmla="*/ 2 w 4"/>
                <a:gd name="T7" fmla="*/ 4 h 4"/>
                <a:gd name="T8" fmla="*/ 0 w 4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0" y="2"/>
                  </a:moveTo>
                  <a:lnTo>
                    <a:pt x="2" y="0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213"/>
            <p:cNvSpPr>
              <a:spLocks/>
            </p:cNvSpPr>
            <p:nvPr/>
          </p:nvSpPr>
          <p:spPr bwMode="auto">
            <a:xfrm>
              <a:off x="4340" y="2169"/>
              <a:ext cx="41" cy="31"/>
            </a:xfrm>
            <a:custGeom>
              <a:avLst/>
              <a:gdLst>
                <a:gd name="T0" fmla="*/ 0 w 4"/>
                <a:gd name="T1" fmla="*/ 2 h 3"/>
                <a:gd name="T2" fmla="*/ 2 w 4"/>
                <a:gd name="T3" fmla="*/ 0 h 3"/>
                <a:gd name="T4" fmla="*/ 4 w 4"/>
                <a:gd name="T5" fmla="*/ 2 h 3"/>
                <a:gd name="T6" fmla="*/ 2 w 4"/>
                <a:gd name="T7" fmla="*/ 3 h 3"/>
                <a:gd name="T8" fmla="*/ 0 w 4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3">
                  <a:moveTo>
                    <a:pt x="0" y="2"/>
                  </a:moveTo>
                  <a:lnTo>
                    <a:pt x="2" y="0"/>
                  </a:lnTo>
                  <a:lnTo>
                    <a:pt x="4" y="2"/>
                  </a:lnTo>
                  <a:lnTo>
                    <a:pt x="2" y="3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214"/>
            <p:cNvSpPr>
              <a:spLocks/>
            </p:cNvSpPr>
            <p:nvPr/>
          </p:nvSpPr>
          <p:spPr bwMode="auto">
            <a:xfrm>
              <a:off x="4340" y="2189"/>
              <a:ext cx="41" cy="42"/>
            </a:xfrm>
            <a:custGeom>
              <a:avLst/>
              <a:gdLst>
                <a:gd name="T0" fmla="*/ 0 w 4"/>
                <a:gd name="T1" fmla="*/ 2 h 4"/>
                <a:gd name="T2" fmla="*/ 2 w 4"/>
                <a:gd name="T3" fmla="*/ 0 h 4"/>
                <a:gd name="T4" fmla="*/ 4 w 4"/>
                <a:gd name="T5" fmla="*/ 2 h 4"/>
                <a:gd name="T6" fmla="*/ 2 w 4"/>
                <a:gd name="T7" fmla="*/ 4 h 4"/>
                <a:gd name="T8" fmla="*/ 0 w 4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0" y="2"/>
                  </a:moveTo>
                  <a:lnTo>
                    <a:pt x="2" y="0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15"/>
            <p:cNvSpPr>
              <a:spLocks/>
            </p:cNvSpPr>
            <p:nvPr/>
          </p:nvSpPr>
          <p:spPr bwMode="auto">
            <a:xfrm>
              <a:off x="4340" y="2210"/>
              <a:ext cx="41" cy="41"/>
            </a:xfrm>
            <a:custGeom>
              <a:avLst/>
              <a:gdLst>
                <a:gd name="T0" fmla="*/ 0 w 4"/>
                <a:gd name="T1" fmla="*/ 2 h 4"/>
                <a:gd name="T2" fmla="*/ 2 w 4"/>
                <a:gd name="T3" fmla="*/ 0 h 4"/>
                <a:gd name="T4" fmla="*/ 4 w 4"/>
                <a:gd name="T5" fmla="*/ 2 h 4"/>
                <a:gd name="T6" fmla="*/ 2 w 4"/>
                <a:gd name="T7" fmla="*/ 4 h 4"/>
                <a:gd name="T8" fmla="*/ 0 w 4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0" y="2"/>
                  </a:moveTo>
                  <a:lnTo>
                    <a:pt x="2" y="0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216"/>
            <p:cNvSpPr>
              <a:spLocks/>
            </p:cNvSpPr>
            <p:nvPr/>
          </p:nvSpPr>
          <p:spPr bwMode="auto">
            <a:xfrm>
              <a:off x="4360" y="2220"/>
              <a:ext cx="41" cy="31"/>
            </a:xfrm>
            <a:custGeom>
              <a:avLst/>
              <a:gdLst>
                <a:gd name="T0" fmla="*/ 0 w 4"/>
                <a:gd name="T1" fmla="*/ 1 h 3"/>
                <a:gd name="T2" fmla="*/ 2 w 4"/>
                <a:gd name="T3" fmla="*/ 0 h 3"/>
                <a:gd name="T4" fmla="*/ 4 w 4"/>
                <a:gd name="T5" fmla="*/ 1 h 3"/>
                <a:gd name="T6" fmla="*/ 2 w 4"/>
                <a:gd name="T7" fmla="*/ 3 h 3"/>
                <a:gd name="T8" fmla="*/ 0 w 4"/>
                <a:gd name="T9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3">
                  <a:moveTo>
                    <a:pt x="0" y="1"/>
                  </a:moveTo>
                  <a:lnTo>
                    <a:pt x="2" y="0"/>
                  </a:lnTo>
                  <a:lnTo>
                    <a:pt x="4" y="1"/>
                  </a:lnTo>
                  <a:lnTo>
                    <a:pt x="2" y="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217"/>
            <p:cNvSpPr>
              <a:spLocks/>
            </p:cNvSpPr>
            <p:nvPr/>
          </p:nvSpPr>
          <p:spPr bwMode="auto">
            <a:xfrm>
              <a:off x="4381" y="2200"/>
              <a:ext cx="41" cy="41"/>
            </a:xfrm>
            <a:custGeom>
              <a:avLst/>
              <a:gdLst>
                <a:gd name="T0" fmla="*/ 0 w 4"/>
                <a:gd name="T1" fmla="*/ 2 h 4"/>
                <a:gd name="T2" fmla="*/ 2 w 4"/>
                <a:gd name="T3" fmla="*/ 0 h 4"/>
                <a:gd name="T4" fmla="*/ 4 w 4"/>
                <a:gd name="T5" fmla="*/ 2 h 4"/>
                <a:gd name="T6" fmla="*/ 2 w 4"/>
                <a:gd name="T7" fmla="*/ 4 h 4"/>
                <a:gd name="T8" fmla="*/ 0 w 4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0" y="2"/>
                  </a:moveTo>
                  <a:lnTo>
                    <a:pt x="2" y="0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218"/>
            <p:cNvSpPr>
              <a:spLocks/>
            </p:cNvSpPr>
            <p:nvPr/>
          </p:nvSpPr>
          <p:spPr bwMode="auto">
            <a:xfrm>
              <a:off x="4391" y="2210"/>
              <a:ext cx="41" cy="41"/>
            </a:xfrm>
            <a:custGeom>
              <a:avLst/>
              <a:gdLst>
                <a:gd name="T0" fmla="*/ 0 w 4"/>
                <a:gd name="T1" fmla="*/ 2 h 4"/>
                <a:gd name="T2" fmla="*/ 2 w 4"/>
                <a:gd name="T3" fmla="*/ 0 h 4"/>
                <a:gd name="T4" fmla="*/ 4 w 4"/>
                <a:gd name="T5" fmla="*/ 2 h 4"/>
                <a:gd name="T6" fmla="*/ 2 w 4"/>
                <a:gd name="T7" fmla="*/ 4 h 4"/>
                <a:gd name="T8" fmla="*/ 0 w 4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0" y="2"/>
                  </a:moveTo>
                  <a:lnTo>
                    <a:pt x="2" y="0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219"/>
            <p:cNvSpPr>
              <a:spLocks/>
            </p:cNvSpPr>
            <p:nvPr/>
          </p:nvSpPr>
          <p:spPr bwMode="auto">
            <a:xfrm>
              <a:off x="4391" y="2251"/>
              <a:ext cx="41" cy="41"/>
            </a:xfrm>
            <a:custGeom>
              <a:avLst/>
              <a:gdLst>
                <a:gd name="T0" fmla="*/ 0 w 4"/>
                <a:gd name="T1" fmla="*/ 2 h 4"/>
                <a:gd name="T2" fmla="*/ 2 w 4"/>
                <a:gd name="T3" fmla="*/ 0 h 4"/>
                <a:gd name="T4" fmla="*/ 4 w 4"/>
                <a:gd name="T5" fmla="*/ 2 h 4"/>
                <a:gd name="T6" fmla="*/ 2 w 4"/>
                <a:gd name="T7" fmla="*/ 4 h 4"/>
                <a:gd name="T8" fmla="*/ 0 w 4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0" y="2"/>
                  </a:moveTo>
                  <a:lnTo>
                    <a:pt x="2" y="0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220"/>
            <p:cNvSpPr>
              <a:spLocks/>
            </p:cNvSpPr>
            <p:nvPr/>
          </p:nvSpPr>
          <p:spPr bwMode="auto">
            <a:xfrm>
              <a:off x="4422" y="2251"/>
              <a:ext cx="31" cy="41"/>
            </a:xfrm>
            <a:custGeom>
              <a:avLst/>
              <a:gdLst>
                <a:gd name="T0" fmla="*/ 0 w 3"/>
                <a:gd name="T1" fmla="*/ 2 h 4"/>
                <a:gd name="T2" fmla="*/ 1 w 3"/>
                <a:gd name="T3" fmla="*/ 0 h 4"/>
                <a:gd name="T4" fmla="*/ 3 w 3"/>
                <a:gd name="T5" fmla="*/ 2 h 4"/>
                <a:gd name="T6" fmla="*/ 1 w 3"/>
                <a:gd name="T7" fmla="*/ 4 h 4"/>
                <a:gd name="T8" fmla="*/ 0 w 3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4">
                  <a:moveTo>
                    <a:pt x="0" y="2"/>
                  </a:moveTo>
                  <a:lnTo>
                    <a:pt x="1" y="0"/>
                  </a:lnTo>
                  <a:lnTo>
                    <a:pt x="3" y="2"/>
                  </a:lnTo>
                  <a:lnTo>
                    <a:pt x="1" y="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221"/>
            <p:cNvSpPr>
              <a:spLocks/>
            </p:cNvSpPr>
            <p:nvPr/>
          </p:nvSpPr>
          <p:spPr bwMode="auto">
            <a:xfrm>
              <a:off x="4381" y="2261"/>
              <a:ext cx="31" cy="41"/>
            </a:xfrm>
            <a:custGeom>
              <a:avLst/>
              <a:gdLst>
                <a:gd name="T0" fmla="*/ 0 w 3"/>
                <a:gd name="T1" fmla="*/ 2 h 4"/>
                <a:gd name="T2" fmla="*/ 1 w 3"/>
                <a:gd name="T3" fmla="*/ 0 h 4"/>
                <a:gd name="T4" fmla="*/ 3 w 3"/>
                <a:gd name="T5" fmla="*/ 2 h 4"/>
                <a:gd name="T6" fmla="*/ 1 w 3"/>
                <a:gd name="T7" fmla="*/ 4 h 4"/>
                <a:gd name="T8" fmla="*/ 0 w 3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4">
                  <a:moveTo>
                    <a:pt x="0" y="2"/>
                  </a:moveTo>
                  <a:lnTo>
                    <a:pt x="1" y="0"/>
                  </a:lnTo>
                  <a:lnTo>
                    <a:pt x="3" y="2"/>
                  </a:lnTo>
                  <a:lnTo>
                    <a:pt x="1" y="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222"/>
            <p:cNvSpPr>
              <a:spLocks/>
            </p:cNvSpPr>
            <p:nvPr/>
          </p:nvSpPr>
          <p:spPr bwMode="auto">
            <a:xfrm>
              <a:off x="4371" y="2282"/>
              <a:ext cx="41" cy="41"/>
            </a:xfrm>
            <a:custGeom>
              <a:avLst/>
              <a:gdLst>
                <a:gd name="T0" fmla="*/ 0 w 4"/>
                <a:gd name="T1" fmla="*/ 2 h 4"/>
                <a:gd name="T2" fmla="*/ 2 w 4"/>
                <a:gd name="T3" fmla="*/ 0 h 4"/>
                <a:gd name="T4" fmla="*/ 4 w 4"/>
                <a:gd name="T5" fmla="*/ 2 h 4"/>
                <a:gd name="T6" fmla="*/ 2 w 4"/>
                <a:gd name="T7" fmla="*/ 4 h 4"/>
                <a:gd name="T8" fmla="*/ 0 w 4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0" y="2"/>
                  </a:moveTo>
                  <a:lnTo>
                    <a:pt x="2" y="0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23"/>
            <p:cNvSpPr>
              <a:spLocks/>
            </p:cNvSpPr>
            <p:nvPr/>
          </p:nvSpPr>
          <p:spPr bwMode="auto">
            <a:xfrm>
              <a:off x="4401" y="2282"/>
              <a:ext cx="31" cy="31"/>
            </a:xfrm>
            <a:custGeom>
              <a:avLst/>
              <a:gdLst>
                <a:gd name="T0" fmla="*/ 0 w 3"/>
                <a:gd name="T1" fmla="*/ 2 h 3"/>
                <a:gd name="T2" fmla="*/ 2 w 3"/>
                <a:gd name="T3" fmla="*/ 0 h 3"/>
                <a:gd name="T4" fmla="*/ 3 w 3"/>
                <a:gd name="T5" fmla="*/ 2 h 3"/>
                <a:gd name="T6" fmla="*/ 2 w 3"/>
                <a:gd name="T7" fmla="*/ 3 h 3"/>
                <a:gd name="T8" fmla="*/ 0 w 3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0" y="2"/>
                  </a:moveTo>
                  <a:lnTo>
                    <a:pt x="2" y="0"/>
                  </a:lnTo>
                  <a:lnTo>
                    <a:pt x="3" y="2"/>
                  </a:lnTo>
                  <a:lnTo>
                    <a:pt x="2" y="3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24"/>
            <p:cNvSpPr>
              <a:spLocks/>
            </p:cNvSpPr>
            <p:nvPr/>
          </p:nvSpPr>
          <p:spPr bwMode="auto">
            <a:xfrm>
              <a:off x="4453" y="2220"/>
              <a:ext cx="41" cy="41"/>
            </a:xfrm>
            <a:custGeom>
              <a:avLst/>
              <a:gdLst>
                <a:gd name="T0" fmla="*/ 0 w 4"/>
                <a:gd name="T1" fmla="*/ 2 h 4"/>
                <a:gd name="T2" fmla="*/ 2 w 4"/>
                <a:gd name="T3" fmla="*/ 0 h 4"/>
                <a:gd name="T4" fmla="*/ 4 w 4"/>
                <a:gd name="T5" fmla="*/ 2 h 4"/>
                <a:gd name="T6" fmla="*/ 2 w 4"/>
                <a:gd name="T7" fmla="*/ 4 h 4"/>
                <a:gd name="T8" fmla="*/ 0 w 4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0" y="2"/>
                  </a:moveTo>
                  <a:lnTo>
                    <a:pt x="2" y="0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25"/>
            <p:cNvSpPr>
              <a:spLocks/>
            </p:cNvSpPr>
            <p:nvPr/>
          </p:nvSpPr>
          <p:spPr bwMode="auto">
            <a:xfrm>
              <a:off x="4514" y="2220"/>
              <a:ext cx="31" cy="41"/>
            </a:xfrm>
            <a:custGeom>
              <a:avLst/>
              <a:gdLst>
                <a:gd name="T0" fmla="*/ 0 w 3"/>
                <a:gd name="T1" fmla="*/ 2 h 4"/>
                <a:gd name="T2" fmla="*/ 2 w 3"/>
                <a:gd name="T3" fmla="*/ 0 h 4"/>
                <a:gd name="T4" fmla="*/ 3 w 3"/>
                <a:gd name="T5" fmla="*/ 2 h 4"/>
                <a:gd name="T6" fmla="*/ 2 w 3"/>
                <a:gd name="T7" fmla="*/ 4 h 4"/>
                <a:gd name="T8" fmla="*/ 0 w 3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4">
                  <a:moveTo>
                    <a:pt x="0" y="2"/>
                  </a:moveTo>
                  <a:lnTo>
                    <a:pt x="2" y="0"/>
                  </a:lnTo>
                  <a:lnTo>
                    <a:pt x="3" y="2"/>
                  </a:lnTo>
                  <a:lnTo>
                    <a:pt x="2" y="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26"/>
            <p:cNvSpPr>
              <a:spLocks/>
            </p:cNvSpPr>
            <p:nvPr/>
          </p:nvSpPr>
          <p:spPr bwMode="auto">
            <a:xfrm>
              <a:off x="4473" y="2261"/>
              <a:ext cx="41" cy="41"/>
            </a:xfrm>
            <a:custGeom>
              <a:avLst/>
              <a:gdLst>
                <a:gd name="T0" fmla="*/ 0 w 4"/>
                <a:gd name="T1" fmla="*/ 2 h 4"/>
                <a:gd name="T2" fmla="*/ 2 w 4"/>
                <a:gd name="T3" fmla="*/ 0 h 4"/>
                <a:gd name="T4" fmla="*/ 4 w 4"/>
                <a:gd name="T5" fmla="*/ 2 h 4"/>
                <a:gd name="T6" fmla="*/ 2 w 4"/>
                <a:gd name="T7" fmla="*/ 4 h 4"/>
                <a:gd name="T8" fmla="*/ 0 w 4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0" y="2"/>
                  </a:moveTo>
                  <a:lnTo>
                    <a:pt x="2" y="0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227"/>
            <p:cNvSpPr>
              <a:spLocks/>
            </p:cNvSpPr>
            <p:nvPr/>
          </p:nvSpPr>
          <p:spPr bwMode="auto">
            <a:xfrm>
              <a:off x="4535" y="2087"/>
              <a:ext cx="31" cy="41"/>
            </a:xfrm>
            <a:custGeom>
              <a:avLst/>
              <a:gdLst>
                <a:gd name="T0" fmla="*/ 0 w 3"/>
                <a:gd name="T1" fmla="*/ 2 h 4"/>
                <a:gd name="T2" fmla="*/ 2 w 3"/>
                <a:gd name="T3" fmla="*/ 0 h 4"/>
                <a:gd name="T4" fmla="*/ 3 w 3"/>
                <a:gd name="T5" fmla="*/ 2 h 4"/>
                <a:gd name="T6" fmla="*/ 2 w 3"/>
                <a:gd name="T7" fmla="*/ 4 h 4"/>
                <a:gd name="T8" fmla="*/ 0 w 3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4">
                  <a:moveTo>
                    <a:pt x="0" y="2"/>
                  </a:moveTo>
                  <a:lnTo>
                    <a:pt x="2" y="0"/>
                  </a:lnTo>
                  <a:lnTo>
                    <a:pt x="3" y="2"/>
                  </a:lnTo>
                  <a:lnTo>
                    <a:pt x="2" y="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4" name="Freeform 228"/>
            <p:cNvSpPr>
              <a:spLocks/>
            </p:cNvSpPr>
            <p:nvPr/>
          </p:nvSpPr>
          <p:spPr bwMode="auto">
            <a:xfrm>
              <a:off x="4535" y="2118"/>
              <a:ext cx="31" cy="41"/>
            </a:xfrm>
            <a:custGeom>
              <a:avLst/>
              <a:gdLst>
                <a:gd name="T0" fmla="*/ 0 w 3"/>
                <a:gd name="T1" fmla="*/ 2 h 4"/>
                <a:gd name="T2" fmla="*/ 2 w 3"/>
                <a:gd name="T3" fmla="*/ 0 h 4"/>
                <a:gd name="T4" fmla="*/ 3 w 3"/>
                <a:gd name="T5" fmla="*/ 2 h 4"/>
                <a:gd name="T6" fmla="*/ 2 w 3"/>
                <a:gd name="T7" fmla="*/ 4 h 4"/>
                <a:gd name="T8" fmla="*/ 0 w 3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4">
                  <a:moveTo>
                    <a:pt x="0" y="2"/>
                  </a:moveTo>
                  <a:lnTo>
                    <a:pt x="2" y="0"/>
                  </a:lnTo>
                  <a:lnTo>
                    <a:pt x="3" y="2"/>
                  </a:lnTo>
                  <a:lnTo>
                    <a:pt x="2" y="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5" name="Freeform 229"/>
            <p:cNvSpPr>
              <a:spLocks/>
            </p:cNvSpPr>
            <p:nvPr/>
          </p:nvSpPr>
          <p:spPr bwMode="auto">
            <a:xfrm>
              <a:off x="4535" y="2148"/>
              <a:ext cx="31" cy="41"/>
            </a:xfrm>
            <a:custGeom>
              <a:avLst/>
              <a:gdLst>
                <a:gd name="T0" fmla="*/ 0 w 3"/>
                <a:gd name="T1" fmla="*/ 2 h 4"/>
                <a:gd name="T2" fmla="*/ 2 w 3"/>
                <a:gd name="T3" fmla="*/ 0 h 4"/>
                <a:gd name="T4" fmla="*/ 3 w 3"/>
                <a:gd name="T5" fmla="*/ 2 h 4"/>
                <a:gd name="T6" fmla="*/ 2 w 3"/>
                <a:gd name="T7" fmla="*/ 4 h 4"/>
                <a:gd name="T8" fmla="*/ 0 w 3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4">
                  <a:moveTo>
                    <a:pt x="0" y="2"/>
                  </a:moveTo>
                  <a:lnTo>
                    <a:pt x="2" y="0"/>
                  </a:lnTo>
                  <a:lnTo>
                    <a:pt x="3" y="2"/>
                  </a:lnTo>
                  <a:lnTo>
                    <a:pt x="2" y="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7" name="Freeform 230"/>
            <p:cNvSpPr>
              <a:spLocks/>
            </p:cNvSpPr>
            <p:nvPr/>
          </p:nvSpPr>
          <p:spPr bwMode="auto">
            <a:xfrm>
              <a:off x="4555" y="2148"/>
              <a:ext cx="41" cy="41"/>
            </a:xfrm>
            <a:custGeom>
              <a:avLst/>
              <a:gdLst>
                <a:gd name="T0" fmla="*/ 0 w 4"/>
                <a:gd name="T1" fmla="*/ 2 h 4"/>
                <a:gd name="T2" fmla="*/ 2 w 4"/>
                <a:gd name="T3" fmla="*/ 0 h 4"/>
                <a:gd name="T4" fmla="*/ 4 w 4"/>
                <a:gd name="T5" fmla="*/ 2 h 4"/>
                <a:gd name="T6" fmla="*/ 2 w 4"/>
                <a:gd name="T7" fmla="*/ 4 h 4"/>
                <a:gd name="T8" fmla="*/ 0 w 4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0" y="2"/>
                  </a:moveTo>
                  <a:lnTo>
                    <a:pt x="2" y="0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8" name="Freeform 231"/>
            <p:cNvSpPr>
              <a:spLocks/>
            </p:cNvSpPr>
            <p:nvPr/>
          </p:nvSpPr>
          <p:spPr bwMode="auto">
            <a:xfrm>
              <a:off x="4607" y="2128"/>
              <a:ext cx="41" cy="31"/>
            </a:xfrm>
            <a:custGeom>
              <a:avLst/>
              <a:gdLst>
                <a:gd name="T0" fmla="*/ 0 w 4"/>
                <a:gd name="T1" fmla="*/ 1 h 3"/>
                <a:gd name="T2" fmla="*/ 2 w 4"/>
                <a:gd name="T3" fmla="*/ 0 h 3"/>
                <a:gd name="T4" fmla="*/ 4 w 4"/>
                <a:gd name="T5" fmla="*/ 1 h 3"/>
                <a:gd name="T6" fmla="*/ 2 w 4"/>
                <a:gd name="T7" fmla="*/ 3 h 3"/>
                <a:gd name="T8" fmla="*/ 0 w 4"/>
                <a:gd name="T9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3">
                  <a:moveTo>
                    <a:pt x="0" y="1"/>
                  </a:moveTo>
                  <a:lnTo>
                    <a:pt x="2" y="0"/>
                  </a:lnTo>
                  <a:lnTo>
                    <a:pt x="4" y="1"/>
                  </a:lnTo>
                  <a:lnTo>
                    <a:pt x="2" y="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9" name="Freeform 232"/>
            <p:cNvSpPr>
              <a:spLocks/>
            </p:cNvSpPr>
            <p:nvPr/>
          </p:nvSpPr>
          <p:spPr bwMode="auto">
            <a:xfrm>
              <a:off x="4555" y="2179"/>
              <a:ext cx="41" cy="41"/>
            </a:xfrm>
            <a:custGeom>
              <a:avLst/>
              <a:gdLst>
                <a:gd name="T0" fmla="*/ 0 w 4"/>
                <a:gd name="T1" fmla="*/ 2 h 4"/>
                <a:gd name="T2" fmla="*/ 2 w 4"/>
                <a:gd name="T3" fmla="*/ 0 h 4"/>
                <a:gd name="T4" fmla="*/ 4 w 4"/>
                <a:gd name="T5" fmla="*/ 2 h 4"/>
                <a:gd name="T6" fmla="*/ 2 w 4"/>
                <a:gd name="T7" fmla="*/ 4 h 4"/>
                <a:gd name="T8" fmla="*/ 0 w 4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0" y="2"/>
                  </a:moveTo>
                  <a:lnTo>
                    <a:pt x="2" y="0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0" name="Freeform 233"/>
            <p:cNvSpPr>
              <a:spLocks/>
            </p:cNvSpPr>
            <p:nvPr/>
          </p:nvSpPr>
          <p:spPr bwMode="auto">
            <a:xfrm>
              <a:off x="4555" y="2220"/>
              <a:ext cx="41" cy="41"/>
            </a:xfrm>
            <a:custGeom>
              <a:avLst/>
              <a:gdLst>
                <a:gd name="T0" fmla="*/ 0 w 4"/>
                <a:gd name="T1" fmla="*/ 2 h 4"/>
                <a:gd name="T2" fmla="*/ 2 w 4"/>
                <a:gd name="T3" fmla="*/ 0 h 4"/>
                <a:gd name="T4" fmla="*/ 4 w 4"/>
                <a:gd name="T5" fmla="*/ 2 h 4"/>
                <a:gd name="T6" fmla="*/ 2 w 4"/>
                <a:gd name="T7" fmla="*/ 4 h 4"/>
                <a:gd name="T8" fmla="*/ 0 w 4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0" y="2"/>
                  </a:moveTo>
                  <a:lnTo>
                    <a:pt x="2" y="0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1" name="Freeform 234"/>
            <p:cNvSpPr>
              <a:spLocks/>
            </p:cNvSpPr>
            <p:nvPr/>
          </p:nvSpPr>
          <p:spPr bwMode="auto">
            <a:xfrm>
              <a:off x="4555" y="2251"/>
              <a:ext cx="41" cy="41"/>
            </a:xfrm>
            <a:custGeom>
              <a:avLst/>
              <a:gdLst>
                <a:gd name="T0" fmla="*/ 0 w 4"/>
                <a:gd name="T1" fmla="*/ 2 h 4"/>
                <a:gd name="T2" fmla="*/ 2 w 4"/>
                <a:gd name="T3" fmla="*/ 0 h 4"/>
                <a:gd name="T4" fmla="*/ 4 w 4"/>
                <a:gd name="T5" fmla="*/ 2 h 4"/>
                <a:gd name="T6" fmla="*/ 2 w 4"/>
                <a:gd name="T7" fmla="*/ 4 h 4"/>
                <a:gd name="T8" fmla="*/ 0 w 4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0" y="2"/>
                  </a:moveTo>
                  <a:lnTo>
                    <a:pt x="2" y="0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2" name="Freeform 235"/>
            <p:cNvSpPr>
              <a:spLocks/>
            </p:cNvSpPr>
            <p:nvPr/>
          </p:nvSpPr>
          <p:spPr bwMode="auto">
            <a:xfrm>
              <a:off x="4555" y="2282"/>
              <a:ext cx="41" cy="41"/>
            </a:xfrm>
            <a:custGeom>
              <a:avLst/>
              <a:gdLst>
                <a:gd name="T0" fmla="*/ 0 w 4"/>
                <a:gd name="T1" fmla="*/ 2 h 4"/>
                <a:gd name="T2" fmla="*/ 2 w 4"/>
                <a:gd name="T3" fmla="*/ 0 h 4"/>
                <a:gd name="T4" fmla="*/ 4 w 4"/>
                <a:gd name="T5" fmla="*/ 2 h 4"/>
                <a:gd name="T6" fmla="*/ 2 w 4"/>
                <a:gd name="T7" fmla="*/ 4 h 4"/>
                <a:gd name="T8" fmla="*/ 0 w 4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0" y="2"/>
                  </a:moveTo>
                  <a:lnTo>
                    <a:pt x="2" y="0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3" name="Freeform 236"/>
            <p:cNvSpPr>
              <a:spLocks/>
            </p:cNvSpPr>
            <p:nvPr/>
          </p:nvSpPr>
          <p:spPr bwMode="auto">
            <a:xfrm>
              <a:off x="4555" y="2292"/>
              <a:ext cx="41" cy="41"/>
            </a:xfrm>
            <a:custGeom>
              <a:avLst/>
              <a:gdLst>
                <a:gd name="T0" fmla="*/ 0 w 4"/>
                <a:gd name="T1" fmla="*/ 2 h 4"/>
                <a:gd name="T2" fmla="*/ 2 w 4"/>
                <a:gd name="T3" fmla="*/ 0 h 4"/>
                <a:gd name="T4" fmla="*/ 4 w 4"/>
                <a:gd name="T5" fmla="*/ 2 h 4"/>
                <a:gd name="T6" fmla="*/ 2 w 4"/>
                <a:gd name="T7" fmla="*/ 4 h 4"/>
                <a:gd name="T8" fmla="*/ 0 w 4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0" y="2"/>
                  </a:moveTo>
                  <a:lnTo>
                    <a:pt x="2" y="0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4" name="Freeform 237"/>
            <p:cNvSpPr>
              <a:spLocks/>
            </p:cNvSpPr>
            <p:nvPr/>
          </p:nvSpPr>
          <p:spPr bwMode="auto">
            <a:xfrm>
              <a:off x="4555" y="2313"/>
              <a:ext cx="41" cy="41"/>
            </a:xfrm>
            <a:custGeom>
              <a:avLst/>
              <a:gdLst>
                <a:gd name="T0" fmla="*/ 0 w 4"/>
                <a:gd name="T1" fmla="*/ 2 h 4"/>
                <a:gd name="T2" fmla="*/ 2 w 4"/>
                <a:gd name="T3" fmla="*/ 0 h 4"/>
                <a:gd name="T4" fmla="*/ 4 w 4"/>
                <a:gd name="T5" fmla="*/ 2 h 4"/>
                <a:gd name="T6" fmla="*/ 2 w 4"/>
                <a:gd name="T7" fmla="*/ 4 h 4"/>
                <a:gd name="T8" fmla="*/ 0 w 4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0" y="2"/>
                  </a:moveTo>
                  <a:lnTo>
                    <a:pt x="2" y="0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5" name="Freeform 238"/>
            <p:cNvSpPr>
              <a:spLocks/>
            </p:cNvSpPr>
            <p:nvPr/>
          </p:nvSpPr>
          <p:spPr bwMode="auto">
            <a:xfrm>
              <a:off x="4401" y="2313"/>
              <a:ext cx="31" cy="41"/>
            </a:xfrm>
            <a:custGeom>
              <a:avLst/>
              <a:gdLst>
                <a:gd name="T0" fmla="*/ 0 w 3"/>
                <a:gd name="T1" fmla="*/ 2 h 4"/>
                <a:gd name="T2" fmla="*/ 2 w 3"/>
                <a:gd name="T3" fmla="*/ 0 h 4"/>
                <a:gd name="T4" fmla="*/ 3 w 3"/>
                <a:gd name="T5" fmla="*/ 2 h 4"/>
                <a:gd name="T6" fmla="*/ 2 w 3"/>
                <a:gd name="T7" fmla="*/ 4 h 4"/>
                <a:gd name="T8" fmla="*/ 0 w 3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4">
                  <a:moveTo>
                    <a:pt x="0" y="2"/>
                  </a:moveTo>
                  <a:lnTo>
                    <a:pt x="2" y="0"/>
                  </a:lnTo>
                  <a:lnTo>
                    <a:pt x="3" y="2"/>
                  </a:lnTo>
                  <a:lnTo>
                    <a:pt x="2" y="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6" name="Freeform 239"/>
            <p:cNvSpPr>
              <a:spLocks/>
            </p:cNvSpPr>
            <p:nvPr/>
          </p:nvSpPr>
          <p:spPr bwMode="auto">
            <a:xfrm>
              <a:off x="4401" y="2343"/>
              <a:ext cx="31" cy="42"/>
            </a:xfrm>
            <a:custGeom>
              <a:avLst/>
              <a:gdLst>
                <a:gd name="T0" fmla="*/ 0 w 3"/>
                <a:gd name="T1" fmla="*/ 2 h 4"/>
                <a:gd name="T2" fmla="*/ 2 w 3"/>
                <a:gd name="T3" fmla="*/ 0 h 4"/>
                <a:gd name="T4" fmla="*/ 3 w 3"/>
                <a:gd name="T5" fmla="*/ 2 h 4"/>
                <a:gd name="T6" fmla="*/ 2 w 3"/>
                <a:gd name="T7" fmla="*/ 4 h 4"/>
                <a:gd name="T8" fmla="*/ 0 w 3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4">
                  <a:moveTo>
                    <a:pt x="0" y="2"/>
                  </a:moveTo>
                  <a:lnTo>
                    <a:pt x="2" y="0"/>
                  </a:lnTo>
                  <a:lnTo>
                    <a:pt x="3" y="2"/>
                  </a:lnTo>
                  <a:lnTo>
                    <a:pt x="2" y="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7" name="Freeform 240"/>
            <p:cNvSpPr>
              <a:spLocks/>
            </p:cNvSpPr>
            <p:nvPr/>
          </p:nvSpPr>
          <p:spPr bwMode="auto">
            <a:xfrm>
              <a:off x="4401" y="2374"/>
              <a:ext cx="31" cy="31"/>
            </a:xfrm>
            <a:custGeom>
              <a:avLst/>
              <a:gdLst>
                <a:gd name="T0" fmla="*/ 0 w 3"/>
                <a:gd name="T1" fmla="*/ 2 h 3"/>
                <a:gd name="T2" fmla="*/ 2 w 3"/>
                <a:gd name="T3" fmla="*/ 0 h 3"/>
                <a:gd name="T4" fmla="*/ 3 w 3"/>
                <a:gd name="T5" fmla="*/ 2 h 3"/>
                <a:gd name="T6" fmla="*/ 2 w 3"/>
                <a:gd name="T7" fmla="*/ 3 h 3"/>
                <a:gd name="T8" fmla="*/ 0 w 3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0" y="2"/>
                  </a:moveTo>
                  <a:lnTo>
                    <a:pt x="2" y="0"/>
                  </a:lnTo>
                  <a:lnTo>
                    <a:pt x="3" y="2"/>
                  </a:lnTo>
                  <a:lnTo>
                    <a:pt x="2" y="3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8" name="Freeform 241"/>
            <p:cNvSpPr>
              <a:spLocks/>
            </p:cNvSpPr>
            <p:nvPr/>
          </p:nvSpPr>
          <p:spPr bwMode="auto">
            <a:xfrm>
              <a:off x="4401" y="2405"/>
              <a:ext cx="31" cy="41"/>
            </a:xfrm>
            <a:custGeom>
              <a:avLst/>
              <a:gdLst>
                <a:gd name="T0" fmla="*/ 0 w 3"/>
                <a:gd name="T1" fmla="*/ 2 h 4"/>
                <a:gd name="T2" fmla="*/ 2 w 3"/>
                <a:gd name="T3" fmla="*/ 0 h 4"/>
                <a:gd name="T4" fmla="*/ 3 w 3"/>
                <a:gd name="T5" fmla="*/ 2 h 4"/>
                <a:gd name="T6" fmla="*/ 2 w 3"/>
                <a:gd name="T7" fmla="*/ 4 h 4"/>
                <a:gd name="T8" fmla="*/ 0 w 3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4">
                  <a:moveTo>
                    <a:pt x="0" y="2"/>
                  </a:moveTo>
                  <a:lnTo>
                    <a:pt x="2" y="0"/>
                  </a:lnTo>
                  <a:lnTo>
                    <a:pt x="3" y="2"/>
                  </a:lnTo>
                  <a:lnTo>
                    <a:pt x="2" y="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9" name="Freeform 242"/>
            <p:cNvSpPr>
              <a:spLocks/>
            </p:cNvSpPr>
            <p:nvPr/>
          </p:nvSpPr>
          <p:spPr bwMode="auto">
            <a:xfrm>
              <a:off x="4401" y="2436"/>
              <a:ext cx="31" cy="41"/>
            </a:xfrm>
            <a:custGeom>
              <a:avLst/>
              <a:gdLst>
                <a:gd name="T0" fmla="*/ 0 w 3"/>
                <a:gd name="T1" fmla="*/ 2 h 4"/>
                <a:gd name="T2" fmla="*/ 2 w 3"/>
                <a:gd name="T3" fmla="*/ 0 h 4"/>
                <a:gd name="T4" fmla="*/ 3 w 3"/>
                <a:gd name="T5" fmla="*/ 2 h 4"/>
                <a:gd name="T6" fmla="*/ 2 w 3"/>
                <a:gd name="T7" fmla="*/ 4 h 4"/>
                <a:gd name="T8" fmla="*/ 0 w 3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4">
                  <a:moveTo>
                    <a:pt x="0" y="2"/>
                  </a:moveTo>
                  <a:lnTo>
                    <a:pt x="2" y="0"/>
                  </a:lnTo>
                  <a:lnTo>
                    <a:pt x="3" y="2"/>
                  </a:lnTo>
                  <a:lnTo>
                    <a:pt x="2" y="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0" name="Freeform 243"/>
            <p:cNvSpPr>
              <a:spLocks/>
            </p:cNvSpPr>
            <p:nvPr/>
          </p:nvSpPr>
          <p:spPr bwMode="auto">
            <a:xfrm>
              <a:off x="4689" y="2005"/>
              <a:ext cx="41" cy="30"/>
            </a:xfrm>
            <a:custGeom>
              <a:avLst/>
              <a:gdLst>
                <a:gd name="T0" fmla="*/ 0 w 4"/>
                <a:gd name="T1" fmla="*/ 2 h 3"/>
                <a:gd name="T2" fmla="*/ 2 w 4"/>
                <a:gd name="T3" fmla="*/ 0 h 3"/>
                <a:gd name="T4" fmla="*/ 4 w 4"/>
                <a:gd name="T5" fmla="*/ 2 h 3"/>
                <a:gd name="T6" fmla="*/ 2 w 4"/>
                <a:gd name="T7" fmla="*/ 3 h 3"/>
                <a:gd name="T8" fmla="*/ 0 w 4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3">
                  <a:moveTo>
                    <a:pt x="0" y="2"/>
                  </a:moveTo>
                  <a:lnTo>
                    <a:pt x="2" y="0"/>
                  </a:lnTo>
                  <a:lnTo>
                    <a:pt x="4" y="2"/>
                  </a:lnTo>
                  <a:lnTo>
                    <a:pt x="2" y="3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1" name="Freeform 244"/>
            <p:cNvSpPr>
              <a:spLocks/>
            </p:cNvSpPr>
            <p:nvPr/>
          </p:nvSpPr>
          <p:spPr bwMode="auto">
            <a:xfrm>
              <a:off x="4689" y="2035"/>
              <a:ext cx="41" cy="42"/>
            </a:xfrm>
            <a:custGeom>
              <a:avLst/>
              <a:gdLst>
                <a:gd name="T0" fmla="*/ 0 w 4"/>
                <a:gd name="T1" fmla="*/ 2 h 4"/>
                <a:gd name="T2" fmla="*/ 2 w 4"/>
                <a:gd name="T3" fmla="*/ 0 h 4"/>
                <a:gd name="T4" fmla="*/ 4 w 4"/>
                <a:gd name="T5" fmla="*/ 2 h 4"/>
                <a:gd name="T6" fmla="*/ 2 w 4"/>
                <a:gd name="T7" fmla="*/ 4 h 4"/>
                <a:gd name="T8" fmla="*/ 0 w 4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0" y="2"/>
                  </a:moveTo>
                  <a:lnTo>
                    <a:pt x="2" y="0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2" name="Freeform 245"/>
            <p:cNvSpPr>
              <a:spLocks/>
            </p:cNvSpPr>
            <p:nvPr/>
          </p:nvSpPr>
          <p:spPr bwMode="auto">
            <a:xfrm>
              <a:off x="4668" y="2056"/>
              <a:ext cx="31" cy="41"/>
            </a:xfrm>
            <a:custGeom>
              <a:avLst/>
              <a:gdLst>
                <a:gd name="T0" fmla="*/ 0 w 3"/>
                <a:gd name="T1" fmla="*/ 2 h 4"/>
                <a:gd name="T2" fmla="*/ 2 w 3"/>
                <a:gd name="T3" fmla="*/ 0 h 4"/>
                <a:gd name="T4" fmla="*/ 3 w 3"/>
                <a:gd name="T5" fmla="*/ 2 h 4"/>
                <a:gd name="T6" fmla="*/ 2 w 3"/>
                <a:gd name="T7" fmla="*/ 4 h 4"/>
                <a:gd name="T8" fmla="*/ 0 w 3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4">
                  <a:moveTo>
                    <a:pt x="0" y="2"/>
                  </a:moveTo>
                  <a:lnTo>
                    <a:pt x="2" y="0"/>
                  </a:lnTo>
                  <a:lnTo>
                    <a:pt x="3" y="2"/>
                  </a:lnTo>
                  <a:lnTo>
                    <a:pt x="2" y="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3" name="Freeform 246"/>
            <p:cNvSpPr>
              <a:spLocks/>
            </p:cNvSpPr>
            <p:nvPr/>
          </p:nvSpPr>
          <p:spPr bwMode="auto">
            <a:xfrm>
              <a:off x="4668" y="2087"/>
              <a:ext cx="31" cy="41"/>
            </a:xfrm>
            <a:custGeom>
              <a:avLst/>
              <a:gdLst>
                <a:gd name="T0" fmla="*/ 0 w 3"/>
                <a:gd name="T1" fmla="*/ 2 h 4"/>
                <a:gd name="T2" fmla="*/ 2 w 3"/>
                <a:gd name="T3" fmla="*/ 0 h 4"/>
                <a:gd name="T4" fmla="*/ 3 w 3"/>
                <a:gd name="T5" fmla="*/ 2 h 4"/>
                <a:gd name="T6" fmla="*/ 2 w 3"/>
                <a:gd name="T7" fmla="*/ 4 h 4"/>
                <a:gd name="T8" fmla="*/ 0 w 3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4">
                  <a:moveTo>
                    <a:pt x="0" y="2"/>
                  </a:moveTo>
                  <a:lnTo>
                    <a:pt x="2" y="0"/>
                  </a:lnTo>
                  <a:lnTo>
                    <a:pt x="3" y="2"/>
                  </a:lnTo>
                  <a:lnTo>
                    <a:pt x="2" y="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4" name="Freeform 247"/>
            <p:cNvSpPr>
              <a:spLocks/>
            </p:cNvSpPr>
            <p:nvPr/>
          </p:nvSpPr>
          <p:spPr bwMode="auto">
            <a:xfrm>
              <a:off x="4668" y="2118"/>
              <a:ext cx="31" cy="41"/>
            </a:xfrm>
            <a:custGeom>
              <a:avLst/>
              <a:gdLst>
                <a:gd name="T0" fmla="*/ 0 w 3"/>
                <a:gd name="T1" fmla="*/ 2 h 4"/>
                <a:gd name="T2" fmla="*/ 2 w 3"/>
                <a:gd name="T3" fmla="*/ 0 h 4"/>
                <a:gd name="T4" fmla="*/ 3 w 3"/>
                <a:gd name="T5" fmla="*/ 2 h 4"/>
                <a:gd name="T6" fmla="*/ 2 w 3"/>
                <a:gd name="T7" fmla="*/ 4 h 4"/>
                <a:gd name="T8" fmla="*/ 0 w 3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4">
                  <a:moveTo>
                    <a:pt x="0" y="2"/>
                  </a:moveTo>
                  <a:lnTo>
                    <a:pt x="2" y="0"/>
                  </a:lnTo>
                  <a:lnTo>
                    <a:pt x="3" y="2"/>
                  </a:lnTo>
                  <a:lnTo>
                    <a:pt x="2" y="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5" name="Freeform 248"/>
            <p:cNvSpPr>
              <a:spLocks/>
            </p:cNvSpPr>
            <p:nvPr/>
          </p:nvSpPr>
          <p:spPr bwMode="auto">
            <a:xfrm>
              <a:off x="4668" y="2148"/>
              <a:ext cx="31" cy="41"/>
            </a:xfrm>
            <a:custGeom>
              <a:avLst/>
              <a:gdLst>
                <a:gd name="T0" fmla="*/ 0 w 3"/>
                <a:gd name="T1" fmla="*/ 2 h 4"/>
                <a:gd name="T2" fmla="*/ 2 w 3"/>
                <a:gd name="T3" fmla="*/ 0 h 4"/>
                <a:gd name="T4" fmla="*/ 3 w 3"/>
                <a:gd name="T5" fmla="*/ 2 h 4"/>
                <a:gd name="T6" fmla="*/ 2 w 3"/>
                <a:gd name="T7" fmla="*/ 4 h 4"/>
                <a:gd name="T8" fmla="*/ 0 w 3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4">
                  <a:moveTo>
                    <a:pt x="0" y="2"/>
                  </a:moveTo>
                  <a:lnTo>
                    <a:pt x="2" y="0"/>
                  </a:lnTo>
                  <a:lnTo>
                    <a:pt x="3" y="2"/>
                  </a:lnTo>
                  <a:lnTo>
                    <a:pt x="2" y="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6" name="Freeform 249"/>
            <p:cNvSpPr>
              <a:spLocks/>
            </p:cNvSpPr>
            <p:nvPr/>
          </p:nvSpPr>
          <p:spPr bwMode="auto">
            <a:xfrm>
              <a:off x="4668" y="2189"/>
              <a:ext cx="31" cy="31"/>
            </a:xfrm>
            <a:custGeom>
              <a:avLst/>
              <a:gdLst>
                <a:gd name="T0" fmla="*/ 0 w 3"/>
                <a:gd name="T1" fmla="*/ 1 h 3"/>
                <a:gd name="T2" fmla="*/ 2 w 3"/>
                <a:gd name="T3" fmla="*/ 0 h 3"/>
                <a:gd name="T4" fmla="*/ 3 w 3"/>
                <a:gd name="T5" fmla="*/ 1 h 3"/>
                <a:gd name="T6" fmla="*/ 2 w 3"/>
                <a:gd name="T7" fmla="*/ 3 h 3"/>
                <a:gd name="T8" fmla="*/ 0 w 3"/>
                <a:gd name="T9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0" y="1"/>
                  </a:moveTo>
                  <a:lnTo>
                    <a:pt x="2" y="0"/>
                  </a:lnTo>
                  <a:lnTo>
                    <a:pt x="3" y="1"/>
                  </a:lnTo>
                  <a:lnTo>
                    <a:pt x="2" y="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7" name="Freeform 250"/>
            <p:cNvSpPr>
              <a:spLocks/>
            </p:cNvSpPr>
            <p:nvPr/>
          </p:nvSpPr>
          <p:spPr bwMode="auto">
            <a:xfrm>
              <a:off x="4668" y="2220"/>
              <a:ext cx="31" cy="31"/>
            </a:xfrm>
            <a:custGeom>
              <a:avLst/>
              <a:gdLst>
                <a:gd name="T0" fmla="*/ 0 w 3"/>
                <a:gd name="T1" fmla="*/ 2 h 3"/>
                <a:gd name="T2" fmla="*/ 2 w 3"/>
                <a:gd name="T3" fmla="*/ 0 h 3"/>
                <a:gd name="T4" fmla="*/ 3 w 3"/>
                <a:gd name="T5" fmla="*/ 2 h 3"/>
                <a:gd name="T6" fmla="*/ 2 w 3"/>
                <a:gd name="T7" fmla="*/ 3 h 3"/>
                <a:gd name="T8" fmla="*/ 0 w 3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0" y="2"/>
                  </a:moveTo>
                  <a:lnTo>
                    <a:pt x="2" y="0"/>
                  </a:lnTo>
                  <a:lnTo>
                    <a:pt x="3" y="2"/>
                  </a:lnTo>
                  <a:lnTo>
                    <a:pt x="2" y="3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8" name="Freeform 251"/>
            <p:cNvSpPr>
              <a:spLocks/>
            </p:cNvSpPr>
            <p:nvPr/>
          </p:nvSpPr>
          <p:spPr bwMode="auto">
            <a:xfrm>
              <a:off x="4709" y="2056"/>
              <a:ext cx="41" cy="41"/>
            </a:xfrm>
            <a:custGeom>
              <a:avLst/>
              <a:gdLst>
                <a:gd name="T0" fmla="*/ 0 w 4"/>
                <a:gd name="T1" fmla="*/ 2 h 4"/>
                <a:gd name="T2" fmla="*/ 2 w 4"/>
                <a:gd name="T3" fmla="*/ 0 h 4"/>
                <a:gd name="T4" fmla="*/ 4 w 4"/>
                <a:gd name="T5" fmla="*/ 2 h 4"/>
                <a:gd name="T6" fmla="*/ 2 w 4"/>
                <a:gd name="T7" fmla="*/ 4 h 4"/>
                <a:gd name="T8" fmla="*/ 0 w 4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0" y="2"/>
                  </a:moveTo>
                  <a:lnTo>
                    <a:pt x="2" y="0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9" name="Freeform 252"/>
            <p:cNvSpPr>
              <a:spLocks/>
            </p:cNvSpPr>
            <p:nvPr/>
          </p:nvSpPr>
          <p:spPr bwMode="auto">
            <a:xfrm>
              <a:off x="4720" y="2087"/>
              <a:ext cx="30" cy="41"/>
            </a:xfrm>
            <a:custGeom>
              <a:avLst/>
              <a:gdLst>
                <a:gd name="T0" fmla="*/ 0 w 3"/>
                <a:gd name="T1" fmla="*/ 2 h 4"/>
                <a:gd name="T2" fmla="*/ 1 w 3"/>
                <a:gd name="T3" fmla="*/ 0 h 4"/>
                <a:gd name="T4" fmla="*/ 3 w 3"/>
                <a:gd name="T5" fmla="*/ 2 h 4"/>
                <a:gd name="T6" fmla="*/ 1 w 3"/>
                <a:gd name="T7" fmla="*/ 4 h 4"/>
                <a:gd name="T8" fmla="*/ 0 w 3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4">
                  <a:moveTo>
                    <a:pt x="0" y="2"/>
                  </a:moveTo>
                  <a:lnTo>
                    <a:pt x="1" y="0"/>
                  </a:lnTo>
                  <a:lnTo>
                    <a:pt x="3" y="2"/>
                  </a:lnTo>
                  <a:lnTo>
                    <a:pt x="1" y="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0" name="Freeform 253"/>
            <p:cNvSpPr>
              <a:spLocks/>
            </p:cNvSpPr>
            <p:nvPr/>
          </p:nvSpPr>
          <p:spPr bwMode="auto">
            <a:xfrm>
              <a:off x="4740" y="2025"/>
              <a:ext cx="41" cy="41"/>
            </a:xfrm>
            <a:custGeom>
              <a:avLst/>
              <a:gdLst>
                <a:gd name="T0" fmla="*/ 0 w 4"/>
                <a:gd name="T1" fmla="*/ 2 h 4"/>
                <a:gd name="T2" fmla="*/ 2 w 4"/>
                <a:gd name="T3" fmla="*/ 0 h 4"/>
                <a:gd name="T4" fmla="*/ 4 w 4"/>
                <a:gd name="T5" fmla="*/ 2 h 4"/>
                <a:gd name="T6" fmla="*/ 2 w 4"/>
                <a:gd name="T7" fmla="*/ 4 h 4"/>
                <a:gd name="T8" fmla="*/ 0 w 4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0" y="2"/>
                  </a:moveTo>
                  <a:lnTo>
                    <a:pt x="2" y="0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1" name="Freeform 254"/>
            <p:cNvSpPr>
              <a:spLocks/>
            </p:cNvSpPr>
            <p:nvPr/>
          </p:nvSpPr>
          <p:spPr bwMode="auto">
            <a:xfrm>
              <a:off x="4771" y="2118"/>
              <a:ext cx="41" cy="41"/>
            </a:xfrm>
            <a:custGeom>
              <a:avLst/>
              <a:gdLst>
                <a:gd name="T0" fmla="*/ 0 w 4"/>
                <a:gd name="T1" fmla="*/ 2 h 4"/>
                <a:gd name="T2" fmla="*/ 2 w 4"/>
                <a:gd name="T3" fmla="*/ 0 h 4"/>
                <a:gd name="T4" fmla="*/ 4 w 4"/>
                <a:gd name="T5" fmla="*/ 2 h 4"/>
                <a:gd name="T6" fmla="*/ 2 w 4"/>
                <a:gd name="T7" fmla="*/ 4 h 4"/>
                <a:gd name="T8" fmla="*/ 0 w 4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0" y="2"/>
                  </a:moveTo>
                  <a:lnTo>
                    <a:pt x="2" y="0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2" name="Freeform 255"/>
            <p:cNvSpPr>
              <a:spLocks/>
            </p:cNvSpPr>
            <p:nvPr/>
          </p:nvSpPr>
          <p:spPr bwMode="auto">
            <a:xfrm>
              <a:off x="4853" y="2087"/>
              <a:ext cx="41" cy="41"/>
            </a:xfrm>
            <a:custGeom>
              <a:avLst/>
              <a:gdLst>
                <a:gd name="T0" fmla="*/ 0 w 4"/>
                <a:gd name="T1" fmla="*/ 2 h 4"/>
                <a:gd name="T2" fmla="*/ 2 w 4"/>
                <a:gd name="T3" fmla="*/ 0 h 4"/>
                <a:gd name="T4" fmla="*/ 4 w 4"/>
                <a:gd name="T5" fmla="*/ 2 h 4"/>
                <a:gd name="T6" fmla="*/ 2 w 4"/>
                <a:gd name="T7" fmla="*/ 4 h 4"/>
                <a:gd name="T8" fmla="*/ 0 w 4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0" y="2"/>
                  </a:moveTo>
                  <a:lnTo>
                    <a:pt x="2" y="0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3" name="Freeform 256"/>
            <p:cNvSpPr>
              <a:spLocks/>
            </p:cNvSpPr>
            <p:nvPr/>
          </p:nvSpPr>
          <p:spPr bwMode="auto">
            <a:xfrm>
              <a:off x="4987" y="2077"/>
              <a:ext cx="41" cy="30"/>
            </a:xfrm>
            <a:custGeom>
              <a:avLst/>
              <a:gdLst>
                <a:gd name="T0" fmla="*/ 0 w 4"/>
                <a:gd name="T1" fmla="*/ 2 h 3"/>
                <a:gd name="T2" fmla="*/ 2 w 4"/>
                <a:gd name="T3" fmla="*/ 0 h 3"/>
                <a:gd name="T4" fmla="*/ 4 w 4"/>
                <a:gd name="T5" fmla="*/ 2 h 3"/>
                <a:gd name="T6" fmla="*/ 2 w 4"/>
                <a:gd name="T7" fmla="*/ 3 h 3"/>
                <a:gd name="T8" fmla="*/ 0 w 4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3">
                  <a:moveTo>
                    <a:pt x="0" y="2"/>
                  </a:moveTo>
                  <a:lnTo>
                    <a:pt x="2" y="0"/>
                  </a:lnTo>
                  <a:lnTo>
                    <a:pt x="4" y="2"/>
                  </a:lnTo>
                  <a:lnTo>
                    <a:pt x="2" y="3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4" name="Freeform 257"/>
            <p:cNvSpPr>
              <a:spLocks/>
            </p:cNvSpPr>
            <p:nvPr/>
          </p:nvSpPr>
          <p:spPr bwMode="auto">
            <a:xfrm>
              <a:off x="4720" y="2148"/>
              <a:ext cx="30" cy="41"/>
            </a:xfrm>
            <a:custGeom>
              <a:avLst/>
              <a:gdLst>
                <a:gd name="T0" fmla="*/ 0 w 3"/>
                <a:gd name="T1" fmla="*/ 2 h 4"/>
                <a:gd name="T2" fmla="*/ 2 w 3"/>
                <a:gd name="T3" fmla="*/ 0 h 4"/>
                <a:gd name="T4" fmla="*/ 3 w 3"/>
                <a:gd name="T5" fmla="*/ 2 h 4"/>
                <a:gd name="T6" fmla="*/ 2 w 3"/>
                <a:gd name="T7" fmla="*/ 4 h 4"/>
                <a:gd name="T8" fmla="*/ 0 w 3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4">
                  <a:moveTo>
                    <a:pt x="0" y="2"/>
                  </a:moveTo>
                  <a:lnTo>
                    <a:pt x="2" y="0"/>
                  </a:lnTo>
                  <a:lnTo>
                    <a:pt x="3" y="2"/>
                  </a:lnTo>
                  <a:lnTo>
                    <a:pt x="2" y="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5" name="Freeform 258"/>
            <p:cNvSpPr>
              <a:spLocks/>
            </p:cNvSpPr>
            <p:nvPr/>
          </p:nvSpPr>
          <p:spPr bwMode="auto">
            <a:xfrm>
              <a:off x="4720" y="2179"/>
              <a:ext cx="30" cy="41"/>
            </a:xfrm>
            <a:custGeom>
              <a:avLst/>
              <a:gdLst>
                <a:gd name="T0" fmla="*/ 0 w 3"/>
                <a:gd name="T1" fmla="*/ 2 h 4"/>
                <a:gd name="T2" fmla="*/ 2 w 3"/>
                <a:gd name="T3" fmla="*/ 0 h 4"/>
                <a:gd name="T4" fmla="*/ 3 w 3"/>
                <a:gd name="T5" fmla="*/ 2 h 4"/>
                <a:gd name="T6" fmla="*/ 2 w 3"/>
                <a:gd name="T7" fmla="*/ 4 h 4"/>
                <a:gd name="T8" fmla="*/ 0 w 3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4">
                  <a:moveTo>
                    <a:pt x="0" y="2"/>
                  </a:moveTo>
                  <a:lnTo>
                    <a:pt x="2" y="0"/>
                  </a:lnTo>
                  <a:lnTo>
                    <a:pt x="3" y="2"/>
                  </a:lnTo>
                  <a:lnTo>
                    <a:pt x="2" y="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6" name="Freeform 259"/>
            <p:cNvSpPr>
              <a:spLocks/>
            </p:cNvSpPr>
            <p:nvPr/>
          </p:nvSpPr>
          <p:spPr bwMode="auto">
            <a:xfrm>
              <a:off x="4720" y="2220"/>
              <a:ext cx="30" cy="31"/>
            </a:xfrm>
            <a:custGeom>
              <a:avLst/>
              <a:gdLst>
                <a:gd name="T0" fmla="*/ 0 w 3"/>
                <a:gd name="T1" fmla="*/ 2 h 3"/>
                <a:gd name="T2" fmla="*/ 2 w 3"/>
                <a:gd name="T3" fmla="*/ 0 h 3"/>
                <a:gd name="T4" fmla="*/ 3 w 3"/>
                <a:gd name="T5" fmla="*/ 2 h 3"/>
                <a:gd name="T6" fmla="*/ 2 w 3"/>
                <a:gd name="T7" fmla="*/ 3 h 3"/>
                <a:gd name="T8" fmla="*/ 0 w 3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0" y="2"/>
                  </a:moveTo>
                  <a:lnTo>
                    <a:pt x="2" y="0"/>
                  </a:lnTo>
                  <a:lnTo>
                    <a:pt x="3" y="2"/>
                  </a:lnTo>
                  <a:lnTo>
                    <a:pt x="2" y="3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7" name="Freeform 260"/>
            <p:cNvSpPr>
              <a:spLocks/>
            </p:cNvSpPr>
            <p:nvPr/>
          </p:nvSpPr>
          <p:spPr bwMode="auto">
            <a:xfrm>
              <a:off x="4720" y="2251"/>
              <a:ext cx="30" cy="41"/>
            </a:xfrm>
            <a:custGeom>
              <a:avLst/>
              <a:gdLst>
                <a:gd name="T0" fmla="*/ 0 w 3"/>
                <a:gd name="T1" fmla="*/ 2 h 4"/>
                <a:gd name="T2" fmla="*/ 2 w 3"/>
                <a:gd name="T3" fmla="*/ 0 h 4"/>
                <a:gd name="T4" fmla="*/ 3 w 3"/>
                <a:gd name="T5" fmla="*/ 2 h 4"/>
                <a:gd name="T6" fmla="*/ 2 w 3"/>
                <a:gd name="T7" fmla="*/ 4 h 4"/>
                <a:gd name="T8" fmla="*/ 0 w 3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4">
                  <a:moveTo>
                    <a:pt x="0" y="2"/>
                  </a:moveTo>
                  <a:lnTo>
                    <a:pt x="2" y="0"/>
                  </a:lnTo>
                  <a:lnTo>
                    <a:pt x="3" y="2"/>
                  </a:lnTo>
                  <a:lnTo>
                    <a:pt x="2" y="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8" name="Freeform 261"/>
            <p:cNvSpPr>
              <a:spLocks/>
            </p:cNvSpPr>
            <p:nvPr/>
          </p:nvSpPr>
          <p:spPr bwMode="auto">
            <a:xfrm>
              <a:off x="4720" y="2282"/>
              <a:ext cx="30" cy="41"/>
            </a:xfrm>
            <a:custGeom>
              <a:avLst/>
              <a:gdLst>
                <a:gd name="T0" fmla="*/ 0 w 3"/>
                <a:gd name="T1" fmla="*/ 2 h 4"/>
                <a:gd name="T2" fmla="*/ 2 w 3"/>
                <a:gd name="T3" fmla="*/ 0 h 4"/>
                <a:gd name="T4" fmla="*/ 3 w 3"/>
                <a:gd name="T5" fmla="*/ 2 h 4"/>
                <a:gd name="T6" fmla="*/ 2 w 3"/>
                <a:gd name="T7" fmla="*/ 4 h 4"/>
                <a:gd name="T8" fmla="*/ 0 w 3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4">
                  <a:moveTo>
                    <a:pt x="0" y="2"/>
                  </a:moveTo>
                  <a:lnTo>
                    <a:pt x="2" y="0"/>
                  </a:lnTo>
                  <a:lnTo>
                    <a:pt x="3" y="2"/>
                  </a:lnTo>
                  <a:lnTo>
                    <a:pt x="2" y="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9" name="Freeform 262"/>
            <p:cNvSpPr>
              <a:spLocks/>
            </p:cNvSpPr>
            <p:nvPr/>
          </p:nvSpPr>
          <p:spPr bwMode="auto">
            <a:xfrm>
              <a:off x="4720" y="2313"/>
              <a:ext cx="30" cy="41"/>
            </a:xfrm>
            <a:custGeom>
              <a:avLst/>
              <a:gdLst>
                <a:gd name="T0" fmla="*/ 0 w 3"/>
                <a:gd name="T1" fmla="*/ 2 h 4"/>
                <a:gd name="T2" fmla="*/ 2 w 3"/>
                <a:gd name="T3" fmla="*/ 0 h 4"/>
                <a:gd name="T4" fmla="*/ 3 w 3"/>
                <a:gd name="T5" fmla="*/ 2 h 4"/>
                <a:gd name="T6" fmla="*/ 2 w 3"/>
                <a:gd name="T7" fmla="*/ 4 h 4"/>
                <a:gd name="T8" fmla="*/ 0 w 3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4">
                  <a:moveTo>
                    <a:pt x="0" y="2"/>
                  </a:moveTo>
                  <a:lnTo>
                    <a:pt x="2" y="0"/>
                  </a:lnTo>
                  <a:lnTo>
                    <a:pt x="3" y="2"/>
                  </a:lnTo>
                  <a:lnTo>
                    <a:pt x="2" y="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0" name="Freeform 263"/>
            <p:cNvSpPr>
              <a:spLocks/>
            </p:cNvSpPr>
            <p:nvPr/>
          </p:nvSpPr>
          <p:spPr bwMode="auto">
            <a:xfrm>
              <a:off x="4720" y="2343"/>
              <a:ext cx="30" cy="42"/>
            </a:xfrm>
            <a:custGeom>
              <a:avLst/>
              <a:gdLst>
                <a:gd name="T0" fmla="*/ 0 w 3"/>
                <a:gd name="T1" fmla="*/ 2 h 4"/>
                <a:gd name="T2" fmla="*/ 2 w 3"/>
                <a:gd name="T3" fmla="*/ 0 h 4"/>
                <a:gd name="T4" fmla="*/ 3 w 3"/>
                <a:gd name="T5" fmla="*/ 2 h 4"/>
                <a:gd name="T6" fmla="*/ 2 w 3"/>
                <a:gd name="T7" fmla="*/ 4 h 4"/>
                <a:gd name="T8" fmla="*/ 0 w 3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4">
                  <a:moveTo>
                    <a:pt x="0" y="2"/>
                  </a:moveTo>
                  <a:lnTo>
                    <a:pt x="2" y="0"/>
                  </a:lnTo>
                  <a:lnTo>
                    <a:pt x="3" y="2"/>
                  </a:lnTo>
                  <a:lnTo>
                    <a:pt x="2" y="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1" name="Freeform 264"/>
            <p:cNvSpPr>
              <a:spLocks/>
            </p:cNvSpPr>
            <p:nvPr/>
          </p:nvSpPr>
          <p:spPr bwMode="auto">
            <a:xfrm>
              <a:off x="4720" y="2385"/>
              <a:ext cx="30" cy="30"/>
            </a:xfrm>
            <a:custGeom>
              <a:avLst/>
              <a:gdLst>
                <a:gd name="T0" fmla="*/ 0 w 3"/>
                <a:gd name="T1" fmla="*/ 1 h 3"/>
                <a:gd name="T2" fmla="*/ 2 w 3"/>
                <a:gd name="T3" fmla="*/ 0 h 3"/>
                <a:gd name="T4" fmla="*/ 3 w 3"/>
                <a:gd name="T5" fmla="*/ 1 h 3"/>
                <a:gd name="T6" fmla="*/ 2 w 3"/>
                <a:gd name="T7" fmla="*/ 3 h 3"/>
                <a:gd name="T8" fmla="*/ 0 w 3"/>
                <a:gd name="T9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0" y="1"/>
                  </a:moveTo>
                  <a:lnTo>
                    <a:pt x="2" y="0"/>
                  </a:lnTo>
                  <a:lnTo>
                    <a:pt x="3" y="1"/>
                  </a:lnTo>
                  <a:lnTo>
                    <a:pt x="2" y="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2" name="Freeform 265"/>
            <p:cNvSpPr>
              <a:spLocks/>
            </p:cNvSpPr>
            <p:nvPr/>
          </p:nvSpPr>
          <p:spPr bwMode="auto">
            <a:xfrm>
              <a:off x="4699" y="2282"/>
              <a:ext cx="41" cy="41"/>
            </a:xfrm>
            <a:custGeom>
              <a:avLst/>
              <a:gdLst>
                <a:gd name="T0" fmla="*/ 0 w 4"/>
                <a:gd name="T1" fmla="*/ 2 h 4"/>
                <a:gd name="T2" fmla="*/ 2 w 4"/>
                <a:gd name="T3" fmla="*/ 0 h 4"/>
                <a:gd name="T4" fmla="*/ 4 w 4"/>
                <a:gd name="T5" fmla="*/ 2 h 4"/>
                <a:gd name="T6" fmla="*/ 2 w 4"/>
                <a:gd name="T7" fmla="*/ 4 h 4"/>
                <a:gd name="T8" fmla="*/ 0 w 4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0" y="2"/>
                  </a:moveTo>
                  <a:lnTo>
                    <a:pt x="2" y="0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3" name="Freeform 266"/>
            <p:cNvSpPr>
              <a:spLocks/>
            </p:cNvSpPr>
            <p:nvPr/>
          </p:nvSpPr>
          <p:spPr bwMode="auto">
            <a:xfrm>
              <a:off x="4668" y="2282"/>
              <a:ext cx="31" cy="41"/>
            </a:xfrm>
            <a:custGeom>
              <a:avLst/>
              <a:gdLst>
                <a:gd name="T0" fmla="*/ 0 w 3"/>
                <a:gd name="T1" fmla="*/ 2 h 4"/>
                <a:gd name="T2" fmla="*/ 2 w 3"/>
                <a:gd name="T3" fmla="*/ 0 h 4"/>
                <a:gd name="T4" fmla="*/ 3 w 3"/>
                <a:gd name="T5" fmla="*/ 2 h 4"/>
                <a:gd name="T6" fmla="*/ 2 w 3"/>
                <a:gd name="T7" fmla="*/ 4 h 4"/>
                <a:gd name="T8" fmla="*/ 0 w 3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4">
                  <a:moveTo>
                    <a:pt x="0" y="2"/>
                  </a:moveTo>
                  <a:lnTo>
                    <a:pt x="2" y="0"/>
                  </a:lnTo>
                  <a:lnTo>
                    <a:pt x="3" y="2"/>
                  </a:lnTo>
                  <a:lnTo>
                    <a:pt x="2" y="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4" name="Freeform 267"/>
            <p:cNvSpPr>
              <a:spLocks/>
            </p:cNvSpPr>
            <p:nvPr/>
          </p:nvSpPr>
          <p:spPr bwMode="auto">
            <a:xfrm>
              <a:off x="4668" y="2313"/>
              <a:ext cx="31" cy="41"/>
            </a:xfrm>
            <a:custGeom>
              <a:avLst/>
              <a:gdLst>
                <a:gd name="T0" fmla="*/ 0 w 3"/>
                <a:gd name="T1" fmla="*/ 2 h 4"/>
                <a:gd name="T2" fmla="*/ 2 w 3"/>
                <a:gd name="T3" fmla="*/ 0 h 4"/>
                <a:gd name="T4" fmla="*/ 3 w 3"/>
                <a:gd name="T5" fmla="*/ 2 h 4"/>
                <a:gd name="T6" fmla="*/ 2 w 3"/>
                <a:gd name="T7" fmla="*/ 4 h 4"/>
                <a:gd name="T8" fmla="*/ 0 w 3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4">
                  <a:moveTo>
                    <a:pt x="0" y="2"/>
                  </a:moveTo>
                  <a:lnTo>
                    <a:pt x="2" y="0"/>
                  </a:lnTo>
                  <a:lnTo>
                    <a:pt x="3" y="2"/>
                  </a:lnTo>
                  <a:lnTo>
                    <a:pt x="2" y="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5" name="Freeform 268"/>
            <p:cNvSpPr>
              <a:spLocks/>
            </p:cNvSpPr>
            <p:nvPr/>
          </p:nvSpPr>
          <p:spPr bwMode="auto">
            <a:xfrm>
              <a:off x="4668" y="2354"/>
              <a:ext cx="41" cy="31"/>
            </a:xfrm>
            <a:custGeom>
              <a:avLst/>
              <a:gdLst>
                <a:gd name="T0" fmla="*/ 0 w 4"/>
                <a:gd name="T1" fmla="*/ 1 h 3"/>
                <a:gd name="T2" fmla="*/ 2 w 4"/>
                <a:gd name="T3" fmla="*/ 0 h 3"/>
                <a:gd name="T4" fmla="*/ 4 w 4"/>
                <a:gd name="T5" fmla="*/ 1 h 3"/>
                <a:gd name="T6" fmla="*/ 2 w 4"/>
                <a:gd name="T7" fmla="*/ 3 h 3"/>
                <a:gd name="T8" fmla="*/ 0 w 4"/>
                <a:gd name="T9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3">
                  <a:moveTo>
                    <a:pt x="0" y="1"/>
                  </a:moveTo>
                  <a:lnTo>
                    <a:pt x="2" y="0"/>
                  </a:lnTo>
                  <a:lnTo>
                    <a:pt x="4" y="1"/>
                  </a:lnTo>
                  <a:lnTo>
                    <a:pt x="2" y="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6" name="Freeform 269"/>
            <p:cNvSpPr>
              <a:spLocks/>
            </p:cNvSpPr>
            <p:nvPr/>
          </p:nvSpPr>
          <p:spPr bwMode="auto">
            <a:xfrm>
              <a:off x="4679" y="2374"/>
              <a:ext cx="30" cy="41"/>
            </a:xfrm>
            <a:custGeom>
              <a:avLst/>
              <a:gdLst>
                <a:gd name="T0" fmla="*/ 0 w 3"/>
                <a:gd name="T1" fmla="*/ 2 h 4"/>
                <a:gd name="T2" fmla="*/ 1 w 3"/>
                <a:gd name="T3" fmla="*/ 0 h 4"/>
                <a:gd name="T4" fmla="*/ 3 w 3"/>
                <a:gd name="T5" fmla="*/ 2 h 4"/>
                <a:gd name="T6" fmla="*/ 1 w 3"/>
                <a:gd name="T7" fmla="*/ 4 h 4"/>
                <a:gd name="T8" fmla="*/ 0 w 3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4">
                  <a:moveTo>
                    <a:pt x="0" y="2"/>
                  </a:moveTo>
                  <a:lnTo>
                    <a:pt x="1" y="0"/>
                  </a:lnTo>
                  <a:lnTo>
                    <a:pt x="3" y="2"/>
                  </a:lnTo>
                  <a:lnTo>
                    <a:pt x="1" y="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7" name="Freeform 270"/>
            <p:cNvSpPr>
              <a:spLocks/>
            </p:cNvSpPr>
            <p:nvPr/>
          </p:nvSpPr>
          <p:spPr bwMode="auto">
            <a:xfrm>
              <a:off x="4904" y="2251"/>
              <a:ext cx="42" cy="41"/>
            </a:xfrm>
            <a:custGeom>
              <a:avLst/>
              <a:gdLst>
                <a:gd name="T0" fmla="*/ 0 w 4"/>
                <a:gd name="T1" fmla="*/ 2 h 4"/>
                <a:gd name="T2" fmla="*/ 2 w 4"/>
                <a:gd name="T3" fmla="*/ 0 h 4"/>
                <a:gd name="T4" fmla="*/ 4 w 4"/>
                <a:gd name="T5" fmla="*/ 2 h 4"/>
                <a:gd name="T6" fmla="*/ 2 w 4"/>
                <a:gd name="T7" fmla="*/ 4 h 4"/>
                <a:gd name="T8" fmla="*/ 0 w 4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0" y="2"/>
                  </a:moveTo>
                  <a:lnTo>
                    <a:pt x="2" y="0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8" name="Freeform 271"/>
            <p:cNvSpPr>
              <a:spLocks/>
            </p:cNvSpPr>
            <p:nvPr/>
          </p:nvSpPr>
          <p:spPr bwMode="auto">
            <a:xfrm>
              <a:off x="4904" y="2282"/>
              <a:ext cx="42" cy="41"/>
            </a:xfrm>
            <a:custGeom>
              <a:avLst/>
              <a:gdLst>
                <a:gd name="T0" fmla="*/ 0 w 4"/>
                <a:gd name="T1" fmla="*/ 2 h 4"/>
                <a:gd name="T2" fmla="*/ 2 w 4"/>
                <a:gd name="T3" fmla="*/ 0 h 4"/>
                <a:gd name="T4" fmla="*/ 4 w 4"/>
                <a:gd name="T5" fmla="*/ 2 h 4"/>
                <a:gd name="T6" fmla="*/ 2 w 4"/>
                <a:gd name="T7" fmla="*/ 4 h 4"/>
                <a:gd name="T8" fmla="*/ 0 w 4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0" y="2"/>
                  </a:moveTo>
                  <a:lnTo>
                    <a:pt x="2" y="0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9" name="Freeform 272"/>
            <p:cNvSpPr>
              <a:spLocks/>
            </p:cNvSpPr>
            <p:nvPr/>
          </p:nvSpPr>
          <p:spPr bwMode="auto">
            <a:xfrm>
              <a:off x="4709" y="2436"/>
              <a:ext cx="41" cy="41"/>
            </a:xfrm>
            <a:custGeom>
              <a:avLst/>
              <a:gdLst>
                <a:gd name="T0" fmla="*/ 0 w 4"/>
                <a:gd name="T1" fmla="*/ 2 h 4"/>
                <a:gd name="T2" fmla="*/ 2 w 4"/>
                <a:gd name="T3" fmla="*/ 0 h 4"/>
                <a:gd name="T4" fmla="*/ 4 w 4"/>
                <a:gd name="T5" fmla="*/ 2 h 4"/>
                <a:gd name="T6" fmla="*/ 2 w 4"/>
                <a:gd name="T7" fmla="*/ 4 h 4"/>
                <a:gd name="T8" fmla="*/ 0 w 4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0" y="2"/>
                  </a:moveTo>
                  <a:lnTo>
                    <a:pt x="2" y="0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0" name="Freeform 273"/>
            <p:cNvSpPr>
              <a:spLocks/>
            </p:cNvSpPr>
            <p:nvPr/>
          </p:nvSpPr>
          <p:spPr bwMode="auto">
            <a:xfrm>
              <a:off x="4750" y="2456"/>
              <a:ext cx="31" cy="31"/>
            </a:xfrm>
            <a:custGeom>
              <a:avLst/>
              <a:gdLst>
                <a:gd name="T0" fmla="*/ 0 w 3"/>
                <a:gd name="T1" fmla="*/ 2 h 3"/>
                <a:gd name="T2" fmla="*/ 1 w 3"/>
                <a:gd name="T3" fmla="*/ 0 h 3"/>
                <a:gd name="T4" fmla="*/ 3 w 3"/>
                <a:gd name="T5" fmla="*/ 2 h 3"/>
                <a:gd name="T6" fmla="*/ 1 w 3"/>
                <a:gd name="T7" fmla="*/ 3 h 3"/>
                <a:gd name="T8" fmla="*/ 0 w 3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0" y="2"/>
                  </a:moveTo>
                  <a:lnTo>
                    <a:pt x="1" y="0"/>
                  </a:lnTo>
                  <a:lnTo>
                    <a:pt x="3" y="2"/>
                  </a:lnTo>
                  <a:lnTo>
                    <a:pt x="1" y="3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1" name="Freeform 274"/>
            <p:cNvSpPr>
              <a:spLocks/>
            </p:cNvSpPr>
            <p:nvPr/>
          </p:nvSpPr>
          <p:spPr bwMode="auto">
            <a:xfrm>
              <a:off x="4648" y="2487"/>
              <a:ext cx="41" cy="41"/>
            </a:xfrm>
            <a:custGeom>
              <a:avLst/>
              <a:gdLst>
                <a:gd name="T0" fmla="*/ 0 w 4"/>
                <a:gd name="T1" fmla="*/ 2 h 4"/>
                <a:gd name="T2" fmla="*/ 2 w 4"/>
                <a:gd name="T3" fmla="*/ 0 h 4"/>
                <a:gd name="T4" fmla="*/ 4 w 4"/>
                <a:gd name="T5" fmla="*/ 2 h 4"/>
                <a:gd name="T6" fmla="*/ 2 w 4"/>
                <a:gd name="T7" fmla="*/ 4 h 4"/>
                <a:gd name="T8" fmla="*/ 0 w 4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0" y="2"/>
                  </a:moveTo>
                  <a:lnTo>
                    <a:pt x="2" y="0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2" name="Freeform 275"/>
            <p:cNvSpPr>
              <a:spLocks/>
            </p:cNvSpPr>
            <p:nvPr/>
          </p:nvSpPr>
          <p:spPr bwMode="auto">
            <a:xfrm>
              <a:off x="4894" y="2580"/>
              <a:ext cx="41" cy="30"/>
            </a:xfrm>
            <a:custGeom>
              <a:avLst/>
              <a:gdLst>
                <a:gd name="T0" fmla="*/ 0 w 4"/>
                <a:gd name="T1" fmla="*/ 2 h 3"/>
                <a:gd name="T2" fmla="*/ 2 w 4"/>
                <a:gd name="T3" fmla="*/ 0 h 3"/>
                <a:gd name="T4" fmla="*/ 4 w 4"/>
                <a:gd name="T5" fmla="*/ 2 h 3"/>
                <a:gd name="T6" fmla="*/ 2 w 4"/>
                <a:gd name="T7" fmla="*/ 3 h 3"/>
                <a:gd name="T8" fmla="*/ 0 w 4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3">
                  <a:moveTo>
                    <a:pt x="0" y="2"/>
                  </a:moveTo>
                  <a:lnTo>
                    <a:pt x="2" y="0"/>
                  </a:lnTo>
                  <a:lnTo>
                    <a:pt x="4" y="2"/>
                  </a:lnTo>
                  <a:lnTo>
                    <a:pt x="2" y="3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3" name="Freeform 276"/>
            <p:cNvSpPr>
              <a:spLocks/>
            </p:cNvSpPr>
            <p:nvPr/>
          </p:nvSpPr>
          <p:spPr bwMode="auto">
            <a:xfrm>
              <a:off x="4956" y="2580"/>
              <a:ext cx="41" cy="30"/>
            </a:xfrm>
            <a:custGeom>
              <a:avLst/>
              <a:gdLst>
                <a:gd name="T0" fmla="*/ 0 w 4"/>
                <a:gd name="T1" fmla="*/ 1 h 3"/>
                <a:gd name="T2" fmla="*/ 2 w 4"/>
                <a:gd name="T3" fmla="*/ 0 h 3"/>
                <a:gd name="T4" fmla="*/ 4 w 4"/>
                <a:gd name="T5" fmla="*/ 1 h 3"/>
                <a:gd name="T6" fmla="*/ 2 w 4"/>
                <a:gd name="T7" fmla="*/ 3 h 3"/>
                <a:gd name="T8" fmla="*/ 0 w 4"/>
                <a:gd name="T9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3">
                  <a:moveTo>
                    <a:pt x="0" y="1"/>
                  </a:moveTo>
                  <a:lnTo>
                    <a:pt x="2" y="0"/>
                  </a:lnTo>
                  <a:lnTo>
                    <a:pt x="4" y="1"/>
                  </a:lnTo>
                  <a:lnTo>
                    <a:pt x="2" y="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4" name="Rectangle 277"/>
            <p:cNvSpPr>
              <a:spLocks noChangeArrowheads="1"/>
            </p:cNvSpPr>
            <p:nvPr/>
          </p:nvSpPr>
          <p:spPr bwMode="auto">
            <a:xfrm>
              <a:off x="1393" y="2179"/>
              <a:ext cx="20" cy="21"/>
            </a:xfrm>
            <a:prstGeom prst="rect">
              <a:avLst/>
            </a:prstGeom>
            <a:solidFill>
              <a:srgbClr val="716F6E"/>
            </a:solidFill>
            <a:ln w="10" cap="flat">
              <a:solidFill>
                <a:srgbClr val="4E4B49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5" name="Oval 278"/>
            <p:cNvSpPr>
              <a:spLocks noChangeArrowheads="1"/>
            </p:cNvSpPr>
            <p:nvPr/>
          </p:nvSpPr>
          <p:spPr bwMode="auto">
            <a:xfrm>
              <a:off x="1382" y="1461"/>
              <a:ext cx="41" cy="30"/>
            </a:xfrm>
            <a:prstGeom prst="ellipse">
              <a:avLst/>
            </a:prstGeom>
            <a:solidFill>
              <a:srgbClr val="716F6E"/>
            </a:solidFill>
            <a:ln w="10" cap="flat">
              <a:solidFill>
                <a:srgbClr val="24211D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6" name="Oval 279"/>
            <p:cNvSpPr>
              <a:spLocks noChangeArrowheads="1"/>
            </p:cNvSpPr>
            <p:nvPr/>
          </p:nvSpPr>
          <p:spPr bwMode="auto">
            <a:xfrm>
              <a:off x="1382" y="2888"/>
              <a:ext cx="41" cy="41"/>
            </a:xfrm>
            <a:prstGeom prst="ellipse">
              <a:avLst/>
            </a:prstGeom>
            <a:solidFill>
              <a:srgbClr val="716F6E"/>
            </a:solidFill>
            <a:ln w="10" cap="flat">
              <a:solidFill>
                <a:srgbClr val="24211D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7" name="Rectangle 280"/>
            <p:cNvSpPr>
              <a:spLocks noChangeArrowheads="1"/>
            </p:cNvSpPr>
            <p:nvPr/>
          </p:nvSpPr>
          <p:spPr bwMode="auto">
            <a:xfrm>
              <a:off x="1259" y="2847"/>
              <a:ext cx="53" cy="1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300">
                  <a:solidFill>
                    <a:srgbClr val="24211D"/>
                  </a:solidFill>
                  <a:latin typeface="Times New Roman" pitchFamily="18" charset="0"/>
                </a:rPr>
                <a:t>0</a:t>
              </a:r>
              <a:endParaRPr lang="en-US">
                <a:latin typeface="Arial" pitchFamily="34" charset="0"/>
              </a:endParaRPr>
            </a:p>
          </p:txBody>
        </p:sp>
        <p:sp>
          <p:nvSpPr>
            <p:cNvPr id="1078" name="Rectangle 281"/>
            <p:cNvSpPr>
              <a:spLocks noChangeArrowheads="1"/>
            </p:cNvSpPr>
            <p:nvPr/>
          </p:nvSpPr>
          <p:spPr bwMode="auto">
            <a:xfrm rot="16200000">
              <a:off x="1006" y="2547"/>
              <a:ext cx="0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latin typeface="Arial" pitchFamily="34" charset="0"/>
              </a:endParaRPr>
            </a:p>
          </p:txBody>
        </p:sp>
        <p:sp>
          <p:nvSpPr>
            <p:cNvPr id="1079" name="Rectangle 282"/>
            <p:cNvSpPr>
              <a:spLocks noChangeArrowheads="1"/>
            </p:cNvSpPr>
            <p:nvPr/>
          </p:nvSpPr>
          <p:spPr bwMode="auto">
            <a:xfrm rot="16200000">
              <a:off x="1007" y="2497"/>
              <a:ext cx="0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latin typeface="Arial" pitchFamily="34" charset="0"/>
              </a:endParaRPr>
            </a:p>
          </p:txBody>
        </p:sp>
        <p:sp>
          <p:nvSpPr>
            <p:cNvPr id="1080" name="Rectangle 283"/>
            <p:cNvSpPr>
              <a:spLocks noChangeArrowheads="1"/>
            </p:cNvSpPr>
            <p:nvPr/>
          </p:nvSpPr>
          <p:spPr bwMode="auto">
            <a:xfrm rot="16200000">
              <a:off x="1007" y="2466"/>
              <a:ext cx="0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latin typeface="Arial" pitchFamily="34" charset="0"/>
              </a:endParaRPr>
            </a:p>
          </p:txBody>
        </p:sp>
        <p:sp>
          <p:nvSpPr>
            <p:cNvPr id="1081" name="Rectangle 284"/>
            <p:cNvSpPr>
              <a:spLocks noChangeArrowheads="1"/>
            </p:cNvSpPr>
            <p:nvPr/>
          </p:nvSpPr>
          <p:spPr bwMode="auto">
            <a:xfrm rot="16200000">
              <a:off x="1007" y="2420"/>
              <a:ext cx="0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latin typeface="Arial" pitchFamily="34" charset="0"/>
              </a:endParaRPr>
            </a:p>
          </p:txBody>
        </p:sp>
        <p:sp>
          <p:nvSpPr>
            <p:cNvPr id="1082" name="Rectangle 285"/>
            <p:cNvSpPr>
              <a:spLocks noChangeArrowheads="1"/>
            </p:cNvSpPr>
            <p:nvPr/>
          </p:nvSpPr>
          <p:spPr bwMode="auto">
            <a:xfrm rot="16200000">
              <a:off x="1007" y="2363"/>
              <a:ext cx="0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latin typeface="Arial" pitchFamily="34" charset="0"/>
              </a:endParaRPr>
            </a:p>
          </p:txBody>
        </p:sp>
        <p:sp>
          <p:nvSpPr>
            <p:cNvPr id="1083" name="Rectangle 286"/>
            <p:cNvSpPr>
              <a:spLocks noChangeArrowheads="1"/>
            </p:cNvSpPr>
            <p:nvPr/>
          </p:nvSpPr>
          <p:spPr bwMode="auto">
            <a:xfrm rot="16200000">
              <a:off x="994" y="2346"/>
              <a:ext cx="26" cy="1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300" dirty="0">
                  <a:solidFill>
                    <a:srgbClr val="24211D"/>
                  </a:solidFill>
                  <a:latin typeface="Times New Roman" pitchFamily="18" charset="0"/>
                </a:rPr>
                <a:t> </a:t>
              </a:r>
              <a:endParaRPr lang="en-US" dirty="0">
                <a:latin typeface="Arial" pitchFamily="34" charset="0"/>
              </a:endParaRPr>
            </a:p>
          </p:txBody>
        </p:sp>
        <p:sp>
          <p:nvSpPr>
            <p:cNvPr id="1084" name="Rectangle 287"/>
            <p:cNvSpPr>
              <a:spLocks noChangeArrowheads="1"/>
            </p:cNvSpPr>
            <p:nvPr/>
          </p:nvSpPr>
          <p:spPr bwMode="auto">
            <a:xfrm rot="16200000">
              <a:off x="1006" y="2275"/>
              <a:ext cx="0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latin typeface="Arial" pitchFamily="34" charset="0"/>
              </a:endParaRPr>
            </a:p>
          </p:txBody>
        </p:sp>
        <p:sp>
          <p:nvSpPr>
            <p:cNvPr id="1085" name="Rectangle 288"/>
            <p:cNvSpPr>
              <a:spLocks noChangeArrowheads="1"/>
            </p:cNvSpPr>
            <p:nvPr/>
          </p:nvSpPr>
          <p:spPr bwMode="auto">
            <a:xfrm rot="16200000">
              <a:off x="1007" y="2240"/>
              <a:ext cx="0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latin typeface="Arial" pitchFamily="34" charset="0"/>
              </a:endParaRPr>
            </a:p>
          </p:txBody>
        </p:sp>
        <p:sp>
          <p:nvSpPr>
            <p:cNvPr id="1086" name="Rectangle 289"/>
            <p:cNvSpPr>
              <a:spLocks noChangeArrowheads="1"/>
            </p:cNvSpPr>
            <p:nvPr/>
          </p:nvSpPr>
          <p:spPr bwMode="auto">
            <a:xfrm rot="16200000">
              <a:off x="1007" y="2194"/>
              <a:ext cx="0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latin typeface="Arial" pitchFamily="34" charset="0"/>
              </a:endParaRPr>
            </a:p>
          </p:txBody>
        </p:sp>
        <p:sp>
          <p:nvSpPr>
            <p:cNvPr id="1087" name="Rectangle 290"/>
            <p:cNvSpPr>
              <a:spLocks noChangeArrowheads="1"/>
            </p:cNvSpPr>
            <p:nvPr/>
          </p:nvSpPr>
          <p:spPr bwMode="auto">
            <a:xfrm rot="16200000">
              <a:off x="1007" y="2148"/>
              <a:ext cx="0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latin typeface="Arial" pitchFamily="34" charset="0"/>
              </a:endParaRPr>
            </a:p>
          </p:txBody>
        </p:sp>
        <p:sp>
          <p:nvSpPr>
            <p:cNvPr id="1088" name="Rectangle 291"/>
            <p:cNvSpPr>
              <a:spLocks noChangeArrowheads="1"/>
            </p:cNvSpPr>
            <p:nvPr/>
          </p:nvSpPr>
          <p:spPr bwMode="auto">
            <a:xfrm rot="16200000">
              <a:off x="1007" y="2097"/>
              <a:ext cx="0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latin typeface="Arial" pitchFamily="34" charset="0"/>
              </a:endParaRPr>
            </a:p>
          </p:txBody>
        </p:sp>
        <p:sp>
          <p:nvSpPr>
            <p:cNvPr id="1089" name="Rectangle 292"/>
            <p:cNvSpPr>
              <a:spLocks noChangeArrowheads="1"/>
            </p:cNvSpPr>
            <p:nvPr/>
          </p:nvSpPr>
          <p:spPr bwMode="auto">
            <a:xfrm rot="16200000">
              <a:off x="1007" y="2050"/>
              <a:ext cx="0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latin typeface="Arial" pitchFamily="34" charset="0"/>
              </a:endParaRPr>
            </a:p>
          </p:txBody>
        </p:sp>
        <p:sp>
          <p:nvSpPr>
            <p:cNvPr id="1090" name="Rectangle 293"/>
            <p:cNvSpPr>
              <a:spLocks noChangeArrowheads="1"/>
            </p:cNvSpPr>
            <p:nvPr/>
          </p:nvSpPr>
          <p:spPr bwMode="auto">
            <a:xfrm rot="16200000">
              <a:off x="1007" y="1994"/>
              <a:ext cx="0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latin typeface="Arial" pitchFamily="34" charset="0"/>
              </a:endParaRPr>
            </a:p>
          </p:txBody>
        </p:sp>
        <p:sp>
          <p:nvSpPr>
            <p:cNvPr id="1091" name="Rectangle 294"/>
            <p:cNvSpPr>
              <a:spLocks noChangeArrowheads="1"/>
            </p:cNvSpPr>
            <p:nvPr/>
          </p:nvSpPr>
          <p:spPr bwMode="auto">
            <a:xfrm rot="16200000">
              <a:off x="1007" y="1948"/>
              <a:ext cx="0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latin typeface="Arial" pitchFamily="34" charset="0"/>
              </a:endParaRPr>
            </a:p>
          </p:txBody>
        </p:sp>
        <p:sp>
          <p:nvSpPr>
            <p:cNvPr id="1092" name="Rectangle 295"/>
            <p:cNvSpPr>
              <a:spLocks noChangeArrowheads="1"/>
            </p:cNvSpPr>
            <p:nvPr/>
          </p:nvSpPr>
          <p:spPr bwMode="auto">
            <a:xfrm rot="16200000">
              <a:off x="1008" y="1901"/>
              <a:ext cx="0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latin typeface="Arial" pitchFamily="34" charset="0"/>
              </a:endParaRPr>
            </a:p>
          </p:txBody>
        </p:sp>
        <p:sp>
          <p:nvSpPr>
            <p:cNvPr id="1093" name="Rectangle 296"/>
            <p:cNvSpPr>
              <a:spLocks noChangeArrowheads="1"/>
            </p:cNvSpPr>
            <p:nvPr/>
          </p:nvSpPr>
          <p:spPr bwMode="auto">
            <a:xfrm rot="16200000">
              <a:off x="995" y="1884"/>
              <a:ext cx="26" cy="1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300">
                  <a:solidFill>
                    <a:srgbClr val="24211D"/>
                  </a:solidFill>
                  <a:latin typeface="Times New Roman" pitchFamily="18" charset="0"/>
                </a:rPr>
                <a:t> </a:t>
              </a:r>
              <a:endParaRPr lang="en-US">
                <a:latin typeface="Arial" pitchFamily="34" charset="0"/>
              </a:endParaRPr>
            </a:p>
          </p:txBody>
        </p:sp>
        <p:sp>
          <p:nvSpPr>
            <p:cNvPr id="1094" name="Rectangle 297"/>
            <p:cNvSpPr>
              <a:spLocks noChangeArrowheads="1"/>
            </p:cNvSpPr>
            <p:nvPr/>
          </p:nvSpPr>
          <p:spPr bwMode="auto">
            <a:xfrm rot="16200000">
              <a:off x="1008" y="1829"/>
              <a:ext cx="0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latin typeface="Arial" pitchFamily="34" charset="0"/>
              </a:endParaRPr>
            </a:p>
          </p:txBody>
        </p:sp>
        <p:sp>
          <p:nvSpPr>
            <p:cNvPr id="1095" name="Rectangle 298"/>
            <p:cNvSpPr>
              <a:spLocks noChangeArrowheads="1"/>
            </p:cNvSpPr>
            <p:nvPr/>
          </p:nvSpPr>
          <p:spPr bwMode="auto">
            <a:xfrm rot="16200000">
              <a:off x="1007" y="1768"/>
              <a:ext cx="0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latin typeface="Arial" pitchFamily="34" charset="0"/>
              </a:endParaRPr>
            </a:p>
          </p:txBody>
        </p:sp>
        <p:sp>
          <p:nvSpPr>
            <p:cNvPr id="1096" name="Rectangle 299"/>
            <p:cNvSpPr>
              <a:spLocks noChangeArrowheads="1"/>
            </p:cNvSpPr>
            <p:nvPr/>
          </p:nvSpPr>
          <p:spPr bwMode="auto">
            <a:xfrm rot="16200000">
              <a:off x="1007" y="1684"/>
              <a:ext cx="0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latin typeface="Arial" pitchFamily="34" charset="0"/>
              </a:endParaRPr>
            </a:p>
          </p:txBody>
        </p:sp>
        <p:sp>
          <p:nvSpPr>
            <p:cNvPr id="1097" name="Rectangle 300"/>
            <p:cNvSpPr>
              <a:spLocks noChangeArrowheads="1"/>
            </p:cNvSpPr>
            <p:nvPr/>
          </p:nvSpPr>
          <p:spPr bwMode="auto">
            <a:xfrm rot="16200000">
              <a:off x="1008" y="1618"/>
              <a:ext cx="0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latin typeface="Arial" pitchFamily="34" charset="0"/>
              </a:endParaRPr>
            </a:p>
          </p:txBody>
        </p:sp>
        <p:sp>
          <p:nvSpPr>
            <p:cNvPr id="1098" name="Rectangle 301"/>
            <p:cNvSpPr>
              <a:spLocks noChangeArrowheads="1"/>
            </p:cNvSpPr>
            <p:nvPr/>
          </p:nvSpPr>
          <p:spPr bwMode="auto">
            <a:xfrm rot="16200000">
              <a:off x="1008" y="1582"/>
              <a:ext cx="0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latin typeface="Arial" pitchFamily="34" charset="0"/>
              </a:endParaRPr>
            </a:p>
          </p:txBody>
        </p:sp>
        <p:sp>
          <p:nvSpPr>
            <p:cNvPr id="1099" name="Rectangle 302"/>
            <p:cNvSpPr>
              <a:spLocks noChangeArrowheads="1"/>
            </p:cNvSpPr>
            <p:nvPr/>
          </p:nvSpPr>
          <p:spPr bwMode="auto">
            <a:xfrm>
              <a:off x="1208" y="2960"/>
              <a:ext cx="374" cy="1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300" dirty="0">
                  <a:solidFill>
                    <a:srgbClr val="24211D"/>
                  </a:solidFill>
                  <a:latin typeface="Times New Roman" pitchFamily="18" charset="0"/>
                </a:rPr>
                <a:t>29/10/99</a:t>
              </a:r>
              <a:endParaRPr lang="en-US" dirty="0">
                <a:latin typeface="Arial" pitchFamily="34" charset="0"/>
              </a:endParaRPr>
            </a:p>
          </p:txBody>
        </p:sp>
        <p:sp>
          <p:nvSpPr>
            <p:cNvPr id="1100" name="Rectangle 303"/>
            <p:cNvSpPr>
              <a:spLocks noChangeArrowheads="1"/>
            </p:cNvSpPr>
            <p:nvPr/>
          </p:nvSpPr>
          <p:spPr bwMode="auto">
            <a:xfrm>
              <a:off x="1649" y="2960"/>
              <a:ext cx="374" cy="1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300" dirty="0">
                  <a:solidFill>
                    <a:srgbClr val="24211D"/>
                  </a:solidFill>
                  <a:latin typeface="Times New Roman" pitchFamily="18" charset="0"/>
                </a:rPr>
                <a:t>12/03/01</a:t>
              </a:r>
              <a:endParaRPr lang="en-US" dirty="0">
                <a:latin typeface="Arial" pitchFamily="34" charset="0"/>
              </a:endParaRPr>
            </a:p>
          </p:txBody>
        </p:sp>
        <p:sp>
          <p:nvSpPr>
            <p:cNvPr id="1101" name="Rectangle 304"/>
            <p:cNvSpPr>
              <a:spLocks noChangeArrowheads="1"/>
            </p:cNvSpPr>
            <p:nvPr/>
          </p:nvSpPr>
          <p:spPr bwMode="auto">
            <a:xfrm>
              <a:off x="2091" y="2960"/>
              <a:ext cx="374" cy="1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300" dirty="0">
                  <a:solidFill>
                    <a:srgbClr val="24211D"/>
                  </a:solidFill>
                  <a:latin typeface="Times New Roman" pitchFamily="18" charset="0"/>
                </a:rPr>
                <a:t>25/07/02</a:t>
              </a:r>
              <a:endParaRPr lang="en-US" dirty="0">
                <a:latin typeface="Arial" pitchFamily="34" charset="0"/>
              </a:endParaRPr>
            </a:p>
          </p:txBody>
        </p:sp>
        <p:sp>
          <p:nvSpPr>
            <p:cNvPr id="1102" name="Rectangle 305"/>
            <p:cNvSpPr>
              <a:spLocks noChangeArrowheads="1"/>
            </p:cNvSpPr>
            <p:nvPr/>
          </p:nvSpPr>
          <p:spPr bwMode="auto">
            <a:xfrm>
              <a:off x="2532" y="2960"/>
              <a:ext cx="374" cy="1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300">
                  <a:solidFill>
                    <a:srgbClr val="24211D"/>
                  </a:solidFill>
                  <a:latin typeface="Times New Roman" pitchFamily="18" charset="0"/>
                </a:rPr>
                <a:t>07/12/03</a:t>
              </a:r>
              <a:endParaRPr lang="en-US">
                <a:latin typeface="Arial" pitchFamily="34" charset="0"/>
              </a:endParaRPr>
            </a:p>
          </p:txBody>
        </p:sp>
        <p:sp>
          <p:nvSpPr>
            <p:cNvPr id="1103" name="Rectangle 306"/>
            <p:cNvSpPr>
              <a:spLocks noChangeArrowheads="1"/>
            </p:cNvSpPr>
            <p:nvPr/>
          </p:nvSpPr>
          <p:spPr bwMode="auto">
            <a:xfrm>
              <a:off x="2974" y="2960"/>
              <a:ext cx="374" cy="1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300">
                  <a:solidFill>
                    <a:srgbClr val="24211D"/>
                  </a:solidFill>
                  <a:latin typeface="Times New Roman" pitchFamily="18" charset="0"/>
                </a:rPr>
                <a:t>20/04/05</a:t>
              </a:r>
              <a:endParaRPr lang="en-US">
                <a:latin typeface="Arial" pitchFamily="34" charset="0"/>
              </a:endParaRPr>
            </a:p>
          </p:txBody>
        </p:sp>
        <p:sp>
          <p:nvSpPr>
            <p:cNvPr id="1104" name="Rectangle 307"/>
            <p:cNvSpPr>
              <a:spLocks noChangeArrowheads="1"/>
            </p:cNvSpPr>
            <p:nvPr/>
          </p:nvSpPr>
          <p:spPr bwMode="auto">
            <a:xfrm>
              <a:off x="3416" y="2960"/>
              <a:ext cx="374" cy="1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300">
                  <a:solidFill>
                    <a:srgbClr val="24211D"/>
                  </a:solidFill>
                  <a:latin typeface="Times New Roman" pitchFamily="18" charset="0"/>
                </a:rPr>
                <a:t>02/09/06</a:t>
              </a:r>
              <a:endParaRPr lang="en-US">
                <a:latin typeface="Arial" pitchFamily="34" charset="0"/>
              </a:endParaRPr>
            </a:p>
          </p:txBody>
        </p:sp>
        <p:sp>
          <p:nvSpPr>
            <p:cNvPr id="1105" name="Rectangle 308"/>
            <p:cNvSpPr>
              <a:spLocks noChangeArrowheads="1"/>
            </p:cNvSpPr>
            <p:nvPr/>
          </p:nvSpPr>
          <p:spPr bwMode="auto">
            <a:xfrm>
              <a:off x="3857" y="2960"/>
              <a:ext cx="374" cy="1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300" dirty="0">
                  <a:solidFill>
                    <a:srgbClr val="24211D"/>
                  </a:solidFill>
                  <a:latin typeface="Times New Roman" pitchFamily="18" charset="0"/>
                </a:rPr>
                <a:t>15/01/08</a:t>
              </a:r>
              <a:endParaRPr lang="en-US" dirty="0">
                <a:latin typeface="Arial" pitchFamily="34" charset="0"/>
              </a:endParaRPr>
            </a:p>
          </p:txBody>
        </p:sp>
        <p:sp>
          <p:nvSpPr>
            <p:cNvPr id="1106" name="Rectangle 309"/>
            <p:cNvSpPr>
              <a:spLocks noChangeArrowheads="1"/>
            </p:cNvSpPr>
            <p:nvPr/>
          </p:nvSpPr>
          <p:spPr bwMode="auto">
            <a:xfrm>
              <a:off x="4299" y="2960"/>
              <a:ext cx="374" cy="1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300">
                  <a:solidFill>
                    <a:srgbClr val="24211D"/>
                  </a:solidFill>
                  <a:latin typeface="Times New Roman" pitchFamily="18" charset="0"/>
                </a:rPr>
                <a:t>29/05/09</a:t>
              </a:r>
              <a:endParaRPr lang="en-US">
                <a:latin typeface="Arial" pitchFamily="34" charset="0"/>
              </a:endParaRPr>
            </a:p>
          </p:txBody>
        </p:sp>
        <p:sp>
          <p:nvSpPr>
            <p:cNvPr id="1107" name="Rectangle 310"/>
            <p:cNvSpPr>
              <a:spLocks noChangeArrowheads="1"/>
            </p:cNvSpPr>
            <p:nvPr/>
          </p:nvSpPr>
          <p:spPr bwMode="auto">
            <a:xfrm>
              <a:off x="4750" y="2960"/>
              <a:ext cx="370" cy="1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300">
                  <a:solidFill>
                    <a:srgbClr val="24211D"/>
                  </a:solidFill>
                  <a:latin typeface="Times New Roman" pitchFamily="18" charset="0"/>
                </a:rPr>
                <a:t>11/10/10</a:t>
              </a:r>
              <a:endParaRPr lang="en-US">
                <a:latin typeface="Arial" pitchFamily="34" charset="0"/>
              </a:endParaRPr>
            </a:p>
          </p:txBody>
        </p:sp>
        <p:sp>
          <p:nvSpPr>
            <p:cNvPr id="1108" name="Rectangle 311"/>
            <p:cNvSpPr>
              <a:spLocks noChangeArrowheads="1"/>
            </p:cNvSpPr>
            <p:nvPr/>
          </p:nvSpPr>
          <p:spPr bwMode="auto">
            <a:xfrm>
              <a:off x="5182" y="2960"/>
              <a:ext cx="374" cy="1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300">
                  <a:solidFill>
                    <a:srgbClr val="24211D"/>
                  </a:solidFill>
                  <a:latin typeface="Times New Roman" pitchFamily="18" charset="0"/>
                </a:rPr>
                <a:t>23/02/12</a:t>
              </a:r>
              <a:endParaRPr lang="en-US">
                <a:latin typeface="Arial" pitchFamily="34" charset="0"/>
              </a:endParaRPr>
            </a:p>
          </p:txBody>
        </p:sp>
        <p:sp>
          <p:nvSpPr>
            <p:cNvPr id="1109" name="Rectangle 312"/>
            <p:cNvSpPr>
              <a:spLocks noChangeArrowheads="1"/>
            </p:cNvSpPr>
            <p:nvPr/>
          </p:nvSpPr>
          <p:spPr bwMode="auto">
            <a:xfrm>
              <a:off x="3272" y="3134"/>
              <a:ext cx="198" cy="1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300">
                  <a:solidFill>
                    <a:srgbClr val="24211D"/>
                  </a:solidFill>
                  <a:latin typeface="Times New Roman" pitchFamily="18" charset="0"/>
                </a:rPr>
                <a:t>Date</a:t>
              </a:r>
              <a:endParaRPr lang="en-US">
                <a:latin typeface="Arial" pitchFamily="34" charset="0"/>
              </a:endParaRPr>
            </a:p>
          </p:txBody>
        </p:sp>
      </p:grpSp>
      <p:sp>
        <p:nvSpPr>
          <p:cNvPr id="1311" name="TextBox 1310"/>
          <p:cNvSpPr txBox="1"/>
          <p:nvPr/>
        </p:nvSpPr>
        <p:spPr>
          <a:xfrm rot="16200000">
            <a:off x="1260556" y="3098722"/>
            <a:ext cx="24495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00" dirty="0">
                <a:latin typeface="Arial" pitchFamily="18"/>
                <a:ea typeface="Microsoft YaHei" pitchFamily="2"/>
                <a:cs typeface="Mangal" pitchFamily="2"/>
              </a:rPr>
              <a:t>Clock frequency (MHz)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4054640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2413000" y="206376"/>
            <a:ext cx="7416800" cy="936625"/>
          </a:xfrm>
        </p:spPr>
        <p:txBody>
          <a:bodyPr vert="horz" lIns="0" tIns="0" rIns="0" bIns="0" rtlCol="0" anchor="ctr">
            <a:norm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fr-FR" dirty="0">
                <a:solidFill>
                  <a:schemeClr val="tx1"/>
                </a:solidFill>
              </a:rPr>
              <a:t>Processor Performance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2413000" y="5041900"/>
            <a:ext cx="7416800" cy="509588"/>
          </a:xfrm>
        </p:spPr>
        <p:txBody>
          <a:bodyPr vert="horz" lIns="0" tIns="0" rIns="0" bIns="0" rtlCol="0">
            <a:normAutofit/>
          </a:bodyPr>
          <a:lstStyle>
            <a:defPPr marL="432000" marR="0" lvl="0" indent="-324000" algn="l" hangingPunct="1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None/>
              <a:tabLst/>
              <a:defRPr lang="fr-FR" sz="32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defPPr>
            <a:lvl1pPr marL="432000" marR="0" lvl="0" indent="-324000" algn="l" hangingPunct="1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  <a:tabLst/>
              <a:defRPr lang="fr-FR" sz="32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1pPr>
            <a:lvl2pPr marL="864000" marR="0" lvl="1" indent="-324000" algn="l" hangingPunct="1">
              <a:spcBef>
                <a:spcPts val="0"/>
              </a:spcBef>
              <a:spcAft>
                <a:spcPts val="1134"/>
              </a:spcAft>
              <a:buSzPct val="45000"/>
              <a:buFont typeface="StarSymbol"/>
              <a:buChar char="●"/>
              <a:tabLst/>
              <a:defRPr lang="fr-FR" sz="24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2pPr>
            <a:lvl3pPr marL="1295999" marR="0" lvl="2" indent="-288000" algn="l" hangingPunct="1">
              <a:spcBef>
                <a:spcPts val="0"/>
              </a:spcBef>
              <a:spcAft>
                <a:spcPts val="850"/>
              </a:spcAft>
              <a:buSzPct val="75000"/>
              <a:buFont typeface="StarSymbol"/>
              <a:buChar char="–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3pPr>
            <a:lvl4pPr marL="1728000" marR="0" lvl="3" indent="-216000" algn="l" hangingPunct="1">
              <a:spcBef>
                <a:spcPts val="0"/>
              </a:spcBef>
              <a:spcAft>
                <a:spcPts val="567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4pPr>
            <a:lvl5pPr marL="2160000" marR="0" lvl="4" indent="-216000" algn="l" hangingPunct="1">
              <a:spcBef>
                <a:spcPts val="0"/>
              </a:spcBef>
              <a:spcAft>
                <a:spcPts val="283"/>
              </a:spcAft>
              <a:buSzPct val="75000"/>
              <a:buFont typeface="StarSymbol"/>
              <a:buChar char="–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5pPr>
            <a:lvl6pPr marL="2592000" marR="0" lvl="5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6pPr>
            <a:lvl7pPr marL="3024000" marR="0" lvl="6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7pPr>
            <a:lvl8pPr marL="3456000" marR="0" lvl="7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8pPr>
            <a:lvl9pPr marL="3887999" marR="0" lvl="8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9pPr>
          </a:lstStyle>
          <a:p>
            <a:pPr lvl="0">
              <a:buSzPct val="100000"/>
              <a:buFont typeface="Symbol" panose="05050102010706020507" pitchFamily="18" charset="2"/>
              <a:buChar char="*"/>
            </a:pPr>
            <a:r>
              <a:rPr lang="en-US" dirty="0">
                <a:latin typeface="Calibri" panose="020F0502020204030204" pitchFamily="34" charset="0"/>
              </a:rPr>
              <a:t>Performance is also saturating</a:t>
            </a:r>
          </a:p>
        </p:txBody>
      </p:sp>
      <p:grpSp>
        <p:nvGrpSpPr>
          <p:cNvPr id="2336" name="Group 318"/>
          <p:cNvGrpSpPr>
            <a:grpSpLocks noChangeAspect="1"/>
          </p:cNvGrpSpPr>
          <p:nvPr/>
        </p:nvGrpSpPr>
        <p:grpSpPr bwMode="auto">
          <a:xfrm>
            <a:off x="2209800" y="1905001"/>
            <a:ext cx="7615238" cy="2627313"/>
            <a:chOff x="784" y="1384"/>
            <a:chExt cx="4797" cy="1655"/>
          </a:xfrm>
        </p:grpSpPr>
        <p:sp>
          <p:nvSpPr>
            <p:cNvPr id="2337" name="AutoShape 317"/>
            <p:cNvSpPr>
              <a:spLocks noChangeAspect="1" noChangeArrowheads="1" noTextEdit="1"/>
            </p:cNvSpPr>
            <p:nvPr/>
          </p:nvSpPr>
          <p:spPr bwMode="auto">
            <a:xfrm>
              <a:off x="784" y="1384"/>
              <a:ext cx="4797" cy="16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2338" name="Group 519"/>
            <p:cNvGrpSpPr>
              <a:grpSpLocks/>
            </p:cNvGrpSpPr>
            <p:nvPr/>
          </p:nvGrpSpPr>
          <p:grpSpPr bwMode="auto">
            <a:xfrm>
              <a:off x="1098" y="1394"/>
              <a:ext cx="4451" cy="1645"/>
              <a:chOff x="1098" y="1394"/>
              <a:chExt cx="4451" cy="1645"/>
            </a:xfrm>
          </p:grpSpPr>
          <p:sp>
            <p:nvSpPr>
              <p:cNvPr id="2430" name="Freeform 319"/>
              <p:cNvSpPr>
                <a:spLocks noEditPoints="1"/>
              </p:cNvSpPr>
              <p:nvPr/>
            </p:nvSpPr>
            <p:spPr bwMode="auto">
              <a:xfrm>
                <a:off x="1431" y="1394"/>
                <a:ext cx="3959" cy="1323"/>
              </a:xfrm>
              <a:custGeom>
                <a:avLst/>
                <a:gdLst>
                  <a:gd name="T0" fmla="*/ 0 w 404"/>
                  <a:gd name="T1" fmla="*/ 135 h 135"/>
                  <a:gd name="T2" fmla="*/ 404 w 404"/>
                  <a:gd name="T3" fmla="*/ 135 h 135"/>
                  <a:gd name="T4" fmla="*/ 0 w 404"/>
                  <a:gd name="T5" fmla="*/ 0 h 135"/>
                  <a:gd name="T6" fmla="*/ 404 w 404"/>
                  <a:gd name="T7" fmla="*/ 0 h 135"/>
                  <a:gd name="T8" fmla="*/ 0 w 404"/>
                  <a:gd name="T9" fmla="*/ 17 h 135"/>
                  <a:gd name="T10" fmla="*/ 404 w 404"/>
                  <a:gd name="T11" fmla="*/ 17 h 135"/>
                  <a:gd name="T12" fmla="*/ 0 w 404"/>
                  <a:gd name="T13" fmla="*/ 34 h 135"/>
                  <a:gd name="T14" fmla="*/ 404 w 404"/>
                  <a:gd name="T15" fmla="*/ 34 h 135"/>
                  <a:gd name="T16" fmla="*/ 0 w 404"/>
                  <a:gd name="T17" fmla="*/ 51 h 135"/>
                  <a:gd name="T18" fmla="*/ 404 w 404"/>
                  <a:gd name="T19" fmla="*/ 51 h 135"/>
                  <a:gd name="T20" fmla="*/ 0 w 404"/>
                  <a:gd name="T21" fmla="*/ 68 h 135"/>
                  <a:gd name="T22" fmla="*/ 404 w 404"/>
                  <a:gd name="T23" fmla="*/ 68 h 135"/>
                  <a:gd name="T24" fmla="*/ 0 w 404"/>
                  <a:gd name="T25" fmla="*/ 85 h 135"/>
                  <a:gd name="T26" fmla="*/ 404 w 404"/>
                  <a:gd name="T27" fmla="*/ 85 h 135"/>
                  <a:gd name="T28" fmla="*/ 0 w 404"/>
                  <a:gd name="T29" fmla="*/ 101 h 135"/>
                  <a:gd name="T30" fmla="*/ 404 w 404"/>
                  <a:gd name="T31" fmla="*/ 101 h 135"/>
                  <a:gd name="T32" fmla="*/ 0 w 404"/>
                  <a:gd name="T33" fmla="*/ 118 h 135"/>
                  <a:gd name="T34" fmla="*/ 404 w 404"/>
                  <a:gd name="T35" fmla="*/ 118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04" h="135">
                    <a:moveTo>
                      <a:pt x="0" y="135"/>
                    </a:moveTo>
                    <a:lnTo>
                      <a:pt x="404" y="135"/>
                    </a:lnTo>
                    <a:moveTo>
                      <a:pt x="0" y="0"/>
                    </a:moveTo>
                    <a:lnTo>
                      <a:pt x="404" y="0"/>
                    </a:lnTo>
                    <a:moveTo>
                      <a:pt x="0" y="17"/>
                    </a:moveTo>
                    <a:lnTo>
                      <a:pt x="404" y="17"/>
                    </a:lnTo>
                    <a:moveTo>
                      <a:pt x="0" y="34"/>
                    </a:moveTo>
                    <a:lnTo>
                      <a:pt x="404" y="34"/>
                    </a:lnTo>
                    <a:moveTo>
                      <a:pt x="0" y="51"/>
                    </a:moveTo>
                    <a:lnTo>
                      <a:pt x="404" y="51"/>
                    </a:lnTo>
                    <a:moveTo>
                      <a:pt x="0" y="68"/>
                    </a:moveTo>
                    <a:lnTo>
                      <a:pt x="404" y="68"/>
                    </a:lnTo>
                    <a:moveTo>
                      <a:pt x="0" y="85"/>
                    </a:moveTo>
                    <a:lnTo>
                      <a:pt x="404" y="85"/>
                    </a:lnTo>
                    <a:moveTo>
                      <a:pt x="0" y="101"/>
                    </a:moveTo>
                    <a:lnTo>
                      <a:pt x="404" y="101"/>
                    </a:lnTo>
                    <a:moveTo>
                      <a:pt x="0" y="118"/>
                    </a:moveTo>
                    <a:lnTo>
                      <a:pt x="404" y="118"/>
                    </a:lnTo>
                  </a:path>
                </a:pathLst>
              </a:custGeom>
              <a:noFill/>
              <a:ln w="10" cap="flat">
                <a:solidFill>
                  <a:srgbClr val="949393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31" name="Line 320"/>
              <p:cNvSpPr>
                <a:spLocks noChangeShapeType="1"/>
              </p:cNvSpPr>
              <p:nvPr/>
            </p:nvSpPr>
            <p:spPr bwMode="auto">
              <a:xfrm>
                <a:off x="1460" y="1394"/>
                <a:ext cx="0" cy="1352"/>
              </a:xfrm>
              <a:prstGeom prst="line">
                <a:avLst/>
              </a:prstGeom>
              <a:noFill/>
              <a:ln w="10" cap="flat">
                <a:solidFill>
                  <a:srgbClr val="24211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32" name="Line 321"/>
              <p:cNvSpPr>
                <a:spLocks noChangeShapeType="1"/>
              </p:cNvSpPr>
              <p:nvPr/>
            </p:nvSpPr>
            <p:spPr bwMode="auto">
              <a:xfrm>
                <a:off x="1460" y="2717"/>
                <a:ext cx="0" cy="29"/>
              </a:xfrm>
              <a:prstGeom prst="line">
                <a:avLst/>
              </a:prstGeom>
              <a:noFill/>
              <a:ln w="10" cap="flat">
                <a:solidFill>
                  <a:srgbClr val="24211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33" name="Line 322"/>
              <p:cNvSpPr>
                <a:spLocks noChangeShapeType="1"/>
              </p:cNvSpPr>
              <p:nvPr/>
            </p:nvSpPr>
            <p:spPr bwMode="auto">
              <a:xfrm>
                <a:off x="1892" y="2717"/>
                <a:ext cx="0" cy="29"/>
              </a:xfrm>
              <a:prstGeom prst="line">
                <a:avLst/>
              </a:prstGeom>
              <a:noFill/>
              <a:ln w="10" cap="flat">
                <a:solidFill>
                  <a:srgbClr val="24211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34" name="Line 323"/>
              <p:cNvSpPr>
                <a:spLocks noChangeShapeType="1"/>
              </p:cNvSpPr>
              <p:nvPr/>
            </p:nvSpPr>
            <p:spPr bwMode="auto">
              <a:xfrm>
                <a:off x="2333" y="2717"/>
                <a:ext cx="0" cy="29"/>
              </a:xfrm>
              <a:prstGeom prst="line">
                <a:avLst/>
              </a:prstGeom>
              <a:noFill/>
              <a:ln w="10" cap="flat">
                <a:solidFill>
                  <a:srgbClr val="24211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35" name="Line 324"/>
              <p:cNvSpPr>
                <a:spLocks noChangeShapeType="1"/>
              </p:cNvSpPr>
              <p:nvPr/>
            </p:nvSpPr>
            <p:spPr bwMode="auto">
              <a:xfrm>
                <a:off x="2764" y="2717"/>
                <a:ext cx="0" cy="29"/>
              </a:xfrm>
              <a:prstGeom prst="line">
                <a:avLst/>
              </a:prstGeom>
              <a:noFill/>
              <a:ln w="10" cap="flat">
                <a:solidFill>
                  <a:srgbClr val="24211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36" name="Line 325"/>
              <p:cNvSpPr>
                <a:spLocks noChangeShapeType="1"/>
              </p:cNvSpPr>
              <p:nvPr/>
            </p:nvSpPr>
            <p:spPr bwMode="auto">
              <a:xfrm>
                <a:off x="3205" y="2717"/>
                <a:ext cx="0" cy="29"/>
              </a:xfrm>
              <a:prstGeom prst="line">
                <a:avLst/>
              </a:prstGeom>
              <a:noFill/>
              <a:ln w="10" cap="flat">
                <a:solidFill>
                  <a:srgbClr val="24211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37" name="Line 326"/>
              <p:cNvSpPr>
                <a:spLocks noChangeShapeType="1"/>
              </p:cNvSpPr>
              <p:nvPr/>
            </p:nvSpPr>
            <p:spPr bwMode="auto">
              <a:xfrm>
                <a:off x="3646" y="2717"/>
                <a:ext cx="0" cy="29"/>
              </a:xfrm>
              <a:prstGeom prst="line">
                <a:avLst/>
              </a:prstGeom>
              <a:noFill/>
              <a:ln w="10" cap="flat">
                <a:solidFill>
                  <a:srgbClr val="24211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38" name="Line 327"/>
              <p:cNvSpPr>
                <a:spLocks noChangeShapeType="1"/>
              </p:cNvSpPr>
              <p:nvPr/>
            </p:nvSpPr>
            <p:spPr bwMode="auto">
              <a:xfrm>
                <a:off x="4077" y="2717"/>
                <a:ext cx="0" cy="29"/>
              </a:xfrm>
              <a:prstGeom prst="line">
                <a:avLst/>
              </a:prstGeom>
              <a:noFill/>
              <a:ln w="10" cap="flat">
                <a:solidFill>
                  <a:srgbClr val="24211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39" name="Line 328"/>
              <p:cNvSpPr>
                <a:spLocks noChangeShapeType="1"/>
              </p:cNvSpPr>
              <p:nvPr/>
            </p:nvSpPr>
            <p:spPr bwMode="auto">
              <a:xfrm>
                <a:off x="4518" y="2717"/>
                <a:ext cx="0" cy="29"/>
              </a:xfrm>
              <a:prstGeom prst="line">
                <a:avLst/>
              </a:prstGeom>
              <a:noFill/>
              <a:ln w="10" cap="flat">
                <a:solidFill>
                  <a:srgbClr val="24211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40" name="Line 329"/>
              <p:cNvSpPr>
                <a:spLocks noChangeShapeType="1"/>
              </p:cNvSpPr>
              <p:nvPr/>
            </p:nvSpPr>
            <p:spPr bwMode="auto">
              <a:xfrm>
                <a:off x="4949" y="2717"/>
                <a:ext cx="0" cy="29"/>
              </a:xfrm>
              <a:prstGeom prst="line">
                <a:avLst/>
              </a:prstGeom>
              <a:noFill/>
              <a:ln w="10" cap="flat">
                <a:solidFill>
                  <a:srgbClr val="24211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41" name="Line 330"/>
              <p:cNvSpPr>
                <a:spLocks noChangeShapeType="1"/>
              </p:cNvSpPr>
              <p:nvPr/>
            </p:nvSpPr>
            <p:spPr bwMode="auto">
              <a:xfrm>
                <a:off x="5390" y="2717"/>
                <a:ext cx="0" cy="29"/>
              </a:xfrm>
              <a:prstGeom prst="line">
                <a:avLst/>
              </a:prstGeom>
              <a:noFill/>
              <a:ln w="10" cap="flat">
                <a:solidFill>
                  <a:srgbClr val="24211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42" name="Rectangle 331"/>
              <p:cNvSpPr>
                <a:spLocks noChangeArrowheads="1"/>
              </p:cNvSpPr>
              <p:nvPr/>
            </p:nvSpPr>
            <p:spPr bwMode="auto">
              <a:xfrm>
                <a:off x="1284" y="2217"/>
                <a:ext cx="97" cy="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>
                    <a:solidFill>
                      <a:srgbClr val="24211D"/>
                    </a:solidFill>
                    <a:latin typeface="Times New Roman" pitchFamily="18" charset="0"/>
                  </a:rPr>
                  <a:t>40</a:t>
                </a:r>
                <a:endParaRPr lang="en-US">
                  <a:latin typeface="Arial" pitchFamily="34" charset="0"/>
                </a:endParaRPr>
              </a:p>
            </p:txBody>
          </p:sp>
          <p:sp>
            <p:nvSpPr>
              <p:cNvPr id="2443" name="Rectangle 332"/>
              <p:cNvSpPr>
                <a:spLocks noChangeArrowheads="1"/>
              </p:cNvSpPr>
              <p:nvPr/>
            </p:nvSpPr>
            <p:spPr bwMode="auto">
              <a:xfrm>
                <a:off x="1284" y="1472"/>
                <a:ext cx="97" cy="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>
                    <a:solidFill>
                      <a:srgbClr val="24211D"/>
                    </a:solidFill>
                    <a:latin typeface="Times New Roman" pitchFamily="18" charset="0"/>
                  </a:rPr>
                  <a:t>35</a:t>
                </a:r>
                <a:endParaRPr lang="en-US">
                  <a:latin typeface="Arial" pitchFamily="34" charset="0"/>
                </a:endParaRPr>
              </a:p>
            </p:txBody>
          </p:sp>
          <p:sp>
            <p:nvSpPr>
              <p:cNvPr id="2444" name="Rectangle 333"/>
              <p:cNvSpPr>
                <a:spLocks noChangeArrowheads="1"/>
              </p:cNvSpPr>
              <p:nvPr/>
            </p:nvSpPr>
            <p:spPr bwMode="auto">
              <a:xfrm>
                <a:off x="1284" y="1619"/>
                <a:ext cx="97" cy="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>
                    <a:solidFill>
                      <a:srgbClr val="24211D"/>
                    </a:solidFill>
                    <a:latin typeface="Times New Roman" pitchFamily="18" charset="0"/>
                  </a:rPr>
                  <a:t>30</a:t>
                </a:r>
                <a:endParaRPr lang="en-US">
                  <a:latin typeface="Arial" pitchFamily="34" charset="0"/>
                </a:endParaRPr>
              </a:p>
            </p:txBody>
          </p:sp>
          <p:sp>
            <p:nvSpPr>
              <p:cNvPr id="2445" name="Rectangle 334"/>
              <p:cNvSpPr>
                <a:spLocks noChangeArrowheads="1"/>
              </p:cNvSpPr>
              <p:nvPr/>
            </p:nvSpPr>
            <p:spPr bwMode="auto">
              <a:xfrm>
                <a:off x="1284" y="1766"/>
                <a:ext cx="97" cy="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>
                    <a:solidFill>
                      <a:srgbClr val="24211D"/>
                    </a:solidFill>
                    <a:latin typeface="Times New Roman" pitchFamily="18" charset="0"/>
                  </a:rPr>
                  <a:t>25</a:t>
                </a:r>
                <a:endParaRPr lang="en-US">
                  <a:latin typeface="Arial" pitchFamily="34" charset="0"/>
                </a:endParaRPr>
              </a:p>
            </p:txBody>
          </p:sp>
          <p:sp>
            <p:nvSpPr>
              <p:cNvPr id="2446" name="Rectangle 335"/>
              <p:cNvSpPr>
                <a:spLocks noChangeArrowheads="1"/>
              </p:cNvSpPr>
              <p:nvPr/>
            </p:nvSpPr>
            <p:spPr bwMode="auto">
              <a:xfrm>
                <a:off x="1284" y="1923"/>
                <a:ext cx="97" cy="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>
                    <a:solidFill>
                      <a:srgbClr val="24211D"/>
                    </a:solidFill>
                    <a:latin typeface="Times New Roman" pitchFamily="18" charset="0"/>
                  </a:rPr>
                  <a:t>20</a:t>
                </a:r>
                <a:endParaRPr lang="en-US">
                  <a:latin typeface="Arial" pitchFamily="34" charset="0"/>
                </a:endParaRPr>
              </a:p>
            </p:txBody>
          </p:sp>
          <p:sp>
            <p:nvSpPr>
              <p:cNvPr id="2447" name="Rectangle 336"/>
              <p:cNvSpPr>
                <a:spLocks noChangeArrowheads="1"/>
              </p:cNvSpPr>
              <p:nvPr/>
            </p:nvSpPr>
            <p:spPr bwMode="auto">
              <a:xfrm>
                <a:off x="1284" y="2070"/>
                <a:ext cx="97" cy="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>
                    <a:solidFill>
                      <a:srgbClr val="24211D"/>
                    </a:solidFill>
                    <a:latin typeface="Times New Roman" pitchFamily="18" charset="0"/>
                  </a:rPr>
                  <a:t>15</a:t>
                </a:r>
                <a:endParaRPr lang="en-US">
                  <a:latin typeface="Arial" pitchFamily="34" charset="0"/>
                </a:endParaRPr>
              </a:p>
            </p:txBody>
          </p:sp>
          <p:sp>
            <p:nvSpPr>
              <p:cNvPr id="2448" name="Rectangle 337"/>
              <p:cNvSpPr>
                <a:spLocks noChangeArrowheads="1"/>
              </p:cNvSpPr>
              <p:nvPr/>
            </p:nvSpPr>
            <p:spPr bwMode="auto">
              <a:xfrm>
                <a:off x="1284" y="2374"/>
                <a:ext cx="97" cy="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>
                    <a:solidFill>
                      <a:srgbClr val="24211D"/>
                    </a:solidFill>
                    <a:latin typeface="Times New Roman" pitchFamily="18" charset="0"/>
                  </a:rPr>
                  <a:t>10</a:t>
                </a:r>
                <a:endParaRPr lang="en-US">
                  <a:latin typeface="Arial" pitchFamily="34" charset="0"/>
                </a:endParaRPr>
              </a:p>
            </p:txBody>
          </p:sp>
          <p:sp>
            <p:nvSpPr>
              <p:cNvPr id="2449" name="Rectangle 338"/>
              <p:cNvSpPr>
                <a:spLocks noChangeArrowheads="1"/>
              </p:cNvSpPr>
              <p:nvPr/>
            </p:nvSpPr>
            <p:spPr bwMode="auto">
              <a:xfrm>
                <a:off x="1333" y="2521"/>
                <a:ext cx="48" cy="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>
                    <a:solidFill>
                      <a:srgbClr val="24211D"/>
                    </a:solidFill>
                    <a:latin typeface="Times New Roman" pitchFamily="18" charset="0"/>
                  </a:rPr>
                  <a:t>5</a:t>
                </a:r>
                <a:endParaRPr lang="en-US">
                  <a:latin typeface="Arial" pitchFamily="34" charset="0"/>
                </a:endParaRPr>
              </a:p>
            </p:txBody>
          </p:sp>
          <p:sp>
            <p:nvSpPr>
              <p:cNvPr id="2450" name="Rectangle 339"/>
              <p:cNvSpPr>
                <a:spLocks noChangeArrowheads="1"/>
              </p:cNvSpPr>
              <p:nvPr/>
            </p:nvSpPr>
            <p:spPr bwMode="auto">
              <a:xfrm>
                <a:off x="1333" y="2668"/>
                <a:ext cx="48" cy="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>
                    <a:solidFill>
                      <a:srgbClr val="24211D"/>
                    </a:solidFill>
                    <a:latin typeface="Times New Roman" pitchFamily="18" charset="0"/>
                  </a:rPr>
                  <a:t>0</a:t>
                </a:r>
                <a:endParaRPr lang="en-US">
                  <a:latin typeface="Arial" pitchFamily="34" charset="0"/>
                </a:endParaRPr>
              </a:p>
            </p:txBody>
          </p:sp>
          <p:sp>
            <p:nvSpPr>
              <p:cNvPr id="2451" name="Rectangle 340"/>
              <p:cNvSpPr>
                <a:spLocks noChangeArrowheads="1"/>
              </p:cNvSpPr>
              <p:nvPr/>
            </p:nvSpPr>
            <p:spPr bwMode="auto">
              <a:xfrm rot="16200000">
                <a:off x="766" y="2070"/>
                <a:ext cx="780" cy="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dirty="0" err="1">
                    <a:solidFill>
                      <a:srgbClr val="24211D"/>
                    </a:solidFill>
                    <a:latin typeface="Times New Roman" pitchFamily="18" charset="0"/>
                  </a:rPr>
                  <a:t>Speclnt</a:t>
                </a:r>
                <a:r>
                  <a:rPr lang="en-US" sz="1200" dirty="0">
                    <a:solidFill>
                      <a:srgbClr val="24211D"/>
                    </a:solidFill>
                    <a:latin typeface="Times New Roman" pitchFamily="18" charset="0"/>
                  </a:rPr>
                  <a:t> 2006  Score</a:t>
                </a:r>
                <a:endParaRPr lang="en-US" dirty="0">
                  <a:latin typeface="Arial" pitchFamily="34" charset="0"/>
                </a:endParaRPr>
              </a:p>
            </p:txBody>
          </p:sp>
          <p:sp>
            <p:nvSpPr>
              <p:cNvPr id="2452" name="Rectangle 341"/>
              <p:cNvSpPr>
                <a:spLocks noChangeArrowheads="1"/>
              </p:cNvSpPr>
              <p:nvPr/>
            </p:nvSpPr>
            <p:spPr bwMode="auto">
              <a:xfrm>
                <a:off x="1274" y="2756"/>
                <a:ext cx="345" cy="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>
                    <a:solidFill>
                      <a:srgbClr val="24211D"/>
                    </a:solidFill>
                    <a:latin typeface="Times New Roman" pitchFamily="18" charset="0"/>
                  </a:rPr>
                  <a:t>29/10/99</a:t>
                </a:r>
                <a:endParaRPr lang="en-US">
                  <a:latin typeface="Arial" pitchFamily="34" charset="0"/>
                </a:endParaRPr>
              </a:p>
            </p:txBody>
          </p:sp>
          <p:sp>
            <p:nvSpPr>
              <p:cNvPr id="2453" name="Rectangle 342"/>
              <p:cNvSpPr>
                <a:spLocks noChangeArrowheads="1"/>
              </p:cNvSpPr>
              <p:nvPr/>
            </p:nvSpPr>
            <p:spPr bwMode="auto">
              <a:xfrm>
                <a:off x="1725" y="2756"/>
                <a:ext cx="345" cy="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>
                    <a:solidFill>
                      <a:srgbClr val="24211D"/>
                    </a:solidFill>
                    <a:latin typeface="Times New Roman" pitchFamily="18" charset="0"/>
                  </a:rPr>
                  <a:t>12/03/01</a:t>
                </a:r>
                <a:endParaRPr lang="en-US">
                  <a:latin typeface="Arial" pitchFamily="34" charset="0"/>
                </a:endParaRPr>
              </a:p>
            </p:txBody>
          </p:sp>
          <p:sp>
            <p:nvSpPr>
              <p:cNvPr id="2454" name="Rectangle 343"/>
              <p:cNvSpPr>
                <a:spLocks noChangeArrowheads="1"/>
              </p:cNvSpPr>
              <p:nvPr/>
            </p:nvSpPr>
            <p:spPr bwMode="auto">
              <a:xfrm>
                <a:off x="2146" y="2756"/>
                <a:ext cx="345" cy="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>
                    <a:solidFill>
                      <a:srgbClr val="24211D"/>
                    </a:solidFill>
                    <a:latin typeface="Times New Roman" pitchFamily="18" charset="0"/>
                  </a:rPr>
                  <a:t>25/07/02</a:t>
                </a:r>
                <a:endParaRPr lang="en-US">
                  <a:latin typeface="Arial" pitchFamily="34" charset="0"/>
                </a:endParaRPr>
              </a:p>
            </p:txBody>
          </p:sp>
          <p:sp>
            <p:nvSpPr>
              <p:cNvPr id="2455" name="Rectangle 344"/>
              <p:cNvSpPr>
                <a:spLocks noChangeArrowheads="1"/>
              </p:cNvSpPr>
              <p:nvPr/>
            </p:nvSpPr>
            <p:spPr bwMode="auto">
              <a:xfrm>
                <a:off x="2587" y="2756"/>
                <a:ext cx="345" cy="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>
                    <a:solidFill>
                      <a:srgbClr val="24211D"/>
                    </a:solidFill>
                    <a:latin typeface="Times New Roman" pitchFamily="18" charset="0"/>
                  </a:rPr>
                  <a:t>07/12/03</a:t>
                </a:r>
                <a:endParaRPr lang="en-US">
                  <a:latin typeface="Arial" pitchFamily="34" charset="0"/>
                </a:endParaRPr>
              </a:p>
            </p:txBody>
          </p:sp>
          <p:sp>
            <p:nvSpPr>
              <p:cNvPr id="2456" name="Rectangle 345"/>
              <p:cNvSpPr>
                <a:spLocks noChangeArrowheads="1"/>
              </p:cNvSpPr>
              <p:nvPr/>
            </p:nvSpPr>
            <p:spPr bwMode="auto">
              <a:xfrm>
                <a:off x="3028" y="2756"/>
                <a:ext cx="345" cy="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dirty="0">
                    <a:solidFill>
                      <a:srgbClr val="24211D"/>
                    </a:solidFill>
                    <a:latin typeface="Times New Roman" pitchFamily="18" charset="0"/>
                  </a:rPr>
                  <a:t>20/04/05</a:t>
                </a:r>
                <a:endParaRPr lang="en-US" dirty="0">
                  <a:latin typeface="Arial" pitchFamily="34" charset="0"/>
                </a:endParaRPr>
              </a:p>
            </p:txBody>
          </p:sp>
          <p:sp>
            <p:nvSpPr>
              <p:cNvPr id="2457" name="Rectangle 346"/>
              <p:cNvSpPr>
                <a:spLocks noChangeArrowheads="1"/>
              </p:cNvSpPr>
              <p:nvPr/>
            </p:nvSpPr>
            <p:spPr bwMode="auto">
              <a:xfrm>
                <a:off x="3460" y="2756"/>
                <a:ext cx="345" cy="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>
                    <a:solidFill>
                      <a:srgbClr val="24211D"/>
                    </a:solidFill>
                    <a:latin typeface="Times New Roman" pitchFamily="18" charset="0"/>
                  </a:rPr>
                  <a:t>02/09/06</a:t>
                </a:r>
                <a:endParaRPr lang="en-US">
                  <a:latin typeface="Arial" pitchFamily="34" charset="0"/>
                </a:endParaRPr>
              </a:p>
            </p:txBody>
          </p:sp>
          <p:sp>
            <p:nvSpPr>
              <p:cNvPr id="2458" name="Rectangle 347"/>
              <p:cNvSpPr>
                <a:spLocks noChangeArrowheads="1"/>
              </p:cNvSpPr>
              <p:nvPr/>
            </p:nvSpPr>
            <p:spPr bwMode="auto">
              <a:xfrm>
                <a:off x="3901" y="2756"/>
                <a:ext cx="345" cy="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>
                    <a:solidFill>
                      <a:srgbClr val="24211D"/>
                    </a:solidFill>
                    <a:latin typeface="Times New Roman" pitchFamily="18" charset="0"/>
                  </a:rPr>
                  <a:t>15/01/08</a:t>
                </a:r>
                <a:endParaRPr lang="en-US">
                  <a:latin typeface="Arial" pitchFamily="34" charset="0"/>
                </a:endParaRPr>
              </a:p>
            </p:txBody>
          </p:sp>
          <p:sp>
            <p:nvSpPr>
              <p:cNvPr id="2459" name="Rectangle 348"/>
              <p:cNvSpPr>
                <a:spLocks noChangeArrowheads="1"/>
              </p:cNvSpPr>
              <p:nvPr/>
            </p:nvSpPr>
            <p:spPr bwMode="auto">
              <a:xfrm>
                <a:off x="4332" y="2756"/>
                <a:ext cx="345" cy="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>
                    <a:solidFill>
                      <a:srgbClr val="24211D"/>
                    </a:solidFill>
                    <a:latin typeface="Times New Roman" pitchFamily="18" charset="0"/>
                  </a:rPr>
                  <a:t>29/05/09</a:t>
                </a:r>
                <a:endParaRPr lang="en-US">
                  <a:latin typeface="Arial" pitchFamily="34" charset="0"/>
                </a:endParaRPr>
              </a:p>
            </p:txBody>
          </p:sp>
          <p:sp>
            <p:nvSpPr>
              <p:cNvPr id="2460" name="Rectangle 349"/>
              <p:cNvSpPr>
                <a:spLocks noChangeArrowheads="1"/>
              </p:cNvSpPr>
              <p:nvPr/>
            </p:nvSpPr>
            <p:spPr bwMode="auto">
              <a:xfrm>
                <a:off x="4783" y="2756"/>
                <a:ext cx="342" cy="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>
                    <a:solidFill>
                      <a:srgbClr val="24211D"/>
                    </a:solidFill>
                    <a:latin typeface="Times New Roman" pitchFamily="18" charset="0"/>
                  </a:rPr>
                  <a:t>11/10/10</a:t>
                </a:r>
                <a:endParaRPr lang="en-US">
                  <a:latin typeface="Arial" pitchFamily="34" charset="0"/>
                </a:endParaRPr>
              </a:p>
            </p:txBody>
          </p:sp>
          <p:sp>
            <p:nvSpPr>
              <p:cNvPr id="2461" name="Rectangle 350"/>
              <p:cNvSpPr>
                <a:spLocks noChangeArrowheads="1"/>
              </p:cNvSpPr>
              <p:nvPr/>
            </p:nvSpPr>
            <p:spPr bwMode="auto">
              <a:xfrm>
                <a:off x="5204" y="2756"/>
                <a:ext cx="345" cy="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>
                    <a:solidFill>
                      <a:srgbClr val="24211D"/>
                    </a:solidFill>
                    <a:latin typeface="Times New Roman" pitchFamily="18" charset="0"/>
                  </a:rPr>
                  <a:t>23/02/12</a:t>
                </a:r>
                <a:endParaRPr lang="en-US">
                  <a:latin typeface="Arial" pitchFamily="34" charset="0"/>
                </a:endParaRPr>
              </a:p>
            </p:txBody>
          </p:sp>
          <p:sp>
            <p:nvSpPr>
              <p:cNvPr id="2462" name="Rectangle 351"/>
              <p:cNvSpPr>
                <a:spLocks noChangeArrowheads="1"/>
              </p:cNvSpPr>
              <p:nvPr/>
            </p:nvSpPr>
            <p:spPr bwMode="auto">
              <a:xfrm>
                <a:off x="3244" y="2923"/>
                <a:ext cx="184" cy="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>
                    <a:solidFill>
                      <a:srgbClr val="24211D"/>
                    </a:solidFill>
                    <a:latin typeface="Times New Roman" pitchFamily="18" charset="0"/>
                  </a:rPr>
                  <a:t>Date</a:t>
                </a:r>
                <a:endParaRPr lang="en-US">
                  <a:latin typeface="Arial" pitchFamily="34" charset="0"/>
                </a:endParaRPr>
              </a:p>
            </p:txBody>
          </p:sp>
          <p:sp>
            <p:nvSpPr>
              <p:cNvPr id="2463" name="Line 352"/>
              <p:cNvSpPr>
                <a:spLocks noChangeShapeType="1"/>
              </p:cNvSpPr>
              <p:nvPr/>
            </p:nvSpPr>
            <p:spPr bwMode="auto">
              <a:xfrm>
                <a:off x="4793" y="1453"/>
                <a:ext cx="58" cy="0"/>
              </a:xfrm>
              <a:prstGeom prst="line">
                <a:avLst/>
              </a:prstGeom>
              <a:noFill/>
              <a:ln w="0">
                <a:solidFill>
                  <a:srgbClr val="223988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64" name="Line 353"/>
              <p:cNvSpPr>
                <a:spLocks noChangeShapeType="1"/>
              </p:cNvSpPr>
              <p:nvPr/>
            </p:nvSpPr>
            <p:spPr bwMode="auto">
              <a:xfrm>
                <a:off x="4861" y="1453"/>
                <a:ext cx="49" cy="0"/>
              </a:xfrm>
              <a:prstGeom prst="line">
                <a:avLst/>
              </a:prstGeom>
              <a:noFill/>
              <a:ln w="0">
                <a:solidFill>
                  <a:srgbClr val="223988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65" name="Line 354"/>
              <p:cNvSpPr>
                <a:spLocks noChangeShapeType="1"/>
              </p:cNvSpPr>
              <p:nvPr/>
            </p:nvSpPr>
            <p:spPr bwMode="auto">
              <a:xfrm flipV="1">
                <a:off x="4920" y="1443"/>
                <a:ext cx="59" cy="10"/>
              </a:xfrm>
              <a:prstGeom prst="line">
                <a:avLst/>
              </a:prstGeom>
              <a:noFill/>
              <a:ln w="0">
                <a:solidFill>
                  <a:srgbClr val="223988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66" name="Line 355"/>
              <p:cNvSpPr>
                <a:spLocks noChangeShapeType="1"/>
              </p:cNvSpPr>
              <p:nvPr/>
            </p:nvSpPr>
            <p:spPr bwMode="auto">
              <a:xfrm>
                <a:off x="4989" y="1443"/>
                <a:ext cx="58" cy="0"/>
              </a:xfrm>
              <a:prstGeom prst="line">
                <a:avLst/>
              </a:prstGeom>
              <a:noFill/>
              <a:ln w="0">
                <a:solidFill>
                  <a:srgbClr val="223988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67" name="Line 356"/>
              <p:cNvSpPr>
                <a:spLocks noChangeShapeType="1"/>
              </p:cNvSpPr>
              <p:nvPr/>
            </p:nvSpPr>
            <p:spPr bwMode="auto">
              <a:xfrm>
                <a:off x="5057" y="1443"/>
                <a:ext cx="59" cy="0"/>
              </a:xfrm>
              <a:prstGeom prst="line">
                <a:avLst/>
              </a:prstGeom>
              <a:noFill/>
              <a:ln w="0">
                <a:solidFill>
                  <a:srgbClr val="223988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68" name="Line 357"/>
              <p:cNvSpPr>
                <a:spLocks noChangeShapeType="1"/>
              </p:cNvSpPr>
              <p:nvPr/>
            </p:nvSpPr>
            <p:spPr bwMode="auto">
              <a:xfrm>
                <a:off x="5126" y="1443"/>
                <a:ext cx="49" cy="0"/>
              </a:xfrm>
              <a:prstGeom prst="line">
                <a:avLst/>
              </a:prstGeom>
              <a:noFill/>
              <a:ln w="0">
                <a:solidFill>
                  <a:srgbClr val="223988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69" name="Line 358"/>
              <p:cNvSpPr>
                <a:spLocks noChangeShapeType="1"/>
              </p:cNvSpPr>
              <p:nvPr/>
            </p:nvSpPr>
            <p:spPr bwMode="auto">
              <a:xfrm flipV="1">
                <a:off x="5194" y="1433"/>
                <a:ext cx="49" cy="10"/>
              </a:xfrm>
              <a:prstGeom prst="line">
                <a:avLst/>
              </a:prstGeom>
              <a:noFill/>
              <a:ln w="0">
                <a:solidFill>
                  <a:srgbClr val="223988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70" name="Line 359"/>
              <p:cNvSpPr>
                <a:spLocks noChangeShapeType="1"/>
              </p:cNvSpPr>
              <p:nvPr/>
            </p:nvSpPr>
            <p:spPr bwMode="auto">
              <a:xfrm>
                <a:off x="5253" y="1433"/>
                <a:ext cx="59" cy="0"/>
              </a:xfrm>
              <a:prstGeom prst="line">
                <a:avLst/>
              </a:prstGeom>
              <a:noFill/>
              <a:ln w="0">
                <a:solidFill>
                  <a:srgbClr val="223988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71" name="Line 360"/>
              <p:cNvSpPr>
                <a:spLocks noChangeShapeType="1"/>
              </p:cNvSpPr>
              <p:nvPr/>
            </p:nvSpPr>
            <p:spPr bwMode="auto">
              <a:xfrm>
                <a:off x="5322" y="1433"/>
                <a:ext cx="59" cy="0"/>
              </a:xfrm>
              <a:prstGeom prst="line">
                <a:avLst/>
              </a:prstGeom>
              <a:noFill/>
              <a:ln w="0">
                <a:solidFill>
                  <a:srgbClr val="223988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72" name="Line 361"/>
              <p:cNvSpPr>
                <a:spLocks noChangeShapeType="1"/>
              </p:cNvSpPr>
              <p:nvPr/>
            </p:nvSpPr>
            <p:spPr bwMode="auto">
              <a:xfrm>
                <a:off x="5390" y="1433"/>
                <a:ext cx="40" cy="0"/>
              </a:xfrm>
              <a:prstGeom prst="line">
                <a:avLst/>
              </a:prstGeom>
              <a:noFill/>
              <a:ln w="0">
                <a:solidFill>
                  <a:srgbClr val="223988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73" name="Line 362"/>
              <p:cNvSpPr>
                <a:spLocks noChangeShapeType="1"/>
              </p:cNvSpPr>
              <p:nvPr/>
            </p:nvSpPr>
            <p:spPr bwMode="auto">
              <a:xfrm>
                <a:off x="5390" y="1433"/>
                <a:ext cx="40" cy="0"/>
              </a:xfrm>
              <a:prstGeom prst="line">
                <a:avLst/>
              </a:prstGeom>
              <a:noFill/>
              <a:ln w="0">
                <a:solidFill>
                  <a:srgbClr val="223988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74" name="Freeform 363"/>
              <p:cNvSpPr>
                <a:spLocks/>
              </p:cNvSpPr>
              <p:nvPr/>
            </p:nvSpPr>
            <p:spPr bwMode="auto">
              <a:xfrm>
                <a:off x="1774" y="1453"/>
                <a:ext cx="3019" cy="1127"/>
              </a:xfrm>
              <a:custGeom>
                <a:avLst/>
                <a:gdLst>
                  <a:gd name="T0" fmla="*/ 0 w 308"/>
                  <a:gd name="T1" fmla="*/ 115 h 115"/>
                  <a:gd name="T2" fmla="*/ 9 w 308"/>
                  <a:gd name="T3" fmla="*/ 111 h 115"/>
                  <a:gd name="T4" fmla="*/ 13 w 308"/>
                  <a:gd name="T5" fmla="*/ 110 h 115"/>
                  <a:gd name="T6" fmla="*/ 22 w 308"/>
                  <a:gd name="T7" fmla="*/ 107 h 115"/>
                  <a:gd name="T8" fmla="*/ 44 w 308"/>
                  <a:gd name="T9" fmla="*/ 109 h 115"/>
                  <a:gd name="T10" fmla="*/ 54 w 308"/>
                  <a:gd name="T11" fmla="*/ 108 h 115"/>
                  <a:gd name="T12" fmla="*/ 69 w 308"/>
                  <a:gd name="T13" fmla="*/ 97 h 115"/>
                  <a:gd name="T14" fmla="*/ 80 w 308"/>
                  <a:gd name="T15" fmla="*/ 102 h 115"/>
                  <a:gd name="T16" fmla="*/ 89 w 308"/>
                  <a:gd name="T17" fmla="*/ 95 h 115"/>
                  <a:gd name="T18" fmla="*/ 95 w 308"/>
                  <a:gd name="T19" fmla="*/ 93 h 115"/>
                  <a:gd name="T20" fmla="*/ 104 w 308"/>
                  <a:gd name="T21" fmla="*/ 95 h 115"/>
                  <a:gd name="T22" fmla="*/ 119 w 308"/>
                  <a:gd name="T23" fmla="*/ 90 h 115"/>
                  <a:gd name="T24" fmla="*/ 146 w 308"/>
                  <a:gd name="T25" fmla="*/ 90 h 115"/>
                  <a:gd name="T26" fmla="*/ 151 w 308"/>
                  <a:gd name="T27" fmla="*/ 88 h 115"/>
                  <a:gd name="T28" fmla="*/ 159 w 308"/>
                  <a:gd name="T29" fmla="*/ 92 h 115"/>
                  <a:gd name="T30" fmla="*/ 169 w 308"/>
                  <a:gd name="T31" fmla="*/ 84 h 115"/>
                  <a:gd name="T32" fmla="*/ 180 w 308"/>
                  <a:gd name="T33" fmla="*/ 62 h 115"/>
                  <a:gd name="T34" fmla="*/ 184 w 308"/>
                  <a:gd name="T35" fmla="*/ 61 h 115"/>
                  <a:gd name="T36" fmla="*/ 190 w 308"/>
                  <a:gd name="T37" fmla="*/ 63 h 115"/>
                  <a:gd name="T38" fmla="*/ 194 w 308"/>
                  <a:gd name="T39" fmla="*/ 74 h 115"/>
                  <a:gd name="T40" fmla="*/ 197 w 308"/>
                  <a:gd name="T41" fmla="*/ 69 h 115"/>
                  <a:gd name="T42" fmla="*/ 200 w 308"/>
                  <a:gd name="T43" fmla="*/ 66 h 115"/>
                  <a:gd name="T44" fmla="*/ 204 w 308"/>
                  <a:gd name="T45" fmla="*/ 60 h 115"/>
                  <a:gd name="T46" fmla="*/ 221 w 308"/>
                  <a:gd name="T47" fmla="*/ 45 h 115"/>
                  <a:gd name="T48" fmla="*/ 228 w 308"/>
                  <a:gd name="T49" fmla="*/ 39 h 115"/>
                  <a:gd name="T50" fmla="*/ 234 w 308"/>
                  <a:gd name="T51" fmla="*/ 31 h 115"/>
                  <a:gd name="T52" fmla="*/ 243 w 308"/>
                  <a:gd name="T53" fmla="*/ 34 h 115"/>
                  <a:gd name="T54" fmla="*/ 249 w 308"/>
                  <a:gd name="T55" fmla="*/ 32 h 115"/>
                  <a:gd name="T56" fmla="*/ 251 w 308"/>
                  <a:gd name="T57" fmla="*/ 24 h 115"/>
                  <a:gd name="T58" fmla="*/ 253 w 308"/>
                  <a:gd name="T59" fmla="*/ 21 h 115"/>
                  <a:gd name="T60" fmla="*/ 254 w 308"/>
                  <a:gd name="T61" fmla="*/ 16 h 115"/>
                  <a:gd name="T62" fmla="*/ 263 w 308"/>
                  <a:gd name="T63" fmla="*/ 16 h 115"/>
                  <a:gd name="T64" fmla="*/ 279 w 308"/>
                  <a:gd name="T65" fmla="*/ 8 h 115"/>
                  <a:gd name="T66" fmla="*/ 291 w 308"/>
                  <a:gd name="T67" fmla="*/ 3 h 115"/>
                  <a:gd name="T68" fmla="*/ 308 w 308"/>
                  <a:gd name="T69" fmla="*/ 0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08" h="115">
                    <a:moveTo>
                      <a:pt x="0" y="115"/>
                    </a:moveTo>
                    <a:cubicBezTo>
                      <a:pt x="0" y="115"/>
                      <a:pt x="7" y="111"/>
                      <a:pt x="9" y="111"/>
                    </a:cubicBezTo>
                    <a:cubicBezTo>
                      <a:pt x="12" y="111"/>
                      <a:pt x="13" y="111"/>
                      <a:pt x="13" y="110"/>
                    </a:cubicBezTo>
                    <a:cubicBezTo>
                      <a:pt x="14" y="109"/>
                      <a:pt x="18" y="107"/>
                      <a:pt x="22" y="107"/>
                    </a:cubicBezTo>
                    <a:cubicBezTo>
                      <a:pt x="25" y="108"/>
                      <a:pt x="42" y="109"/>
                      <a:pt x="44" y="109"/>
                    </a:cubicBezTo>
                    <a:cubicBezTo>
                      <a:pt x="47" y="109"/>
                      <a:pt x="50" y="110"/>
                      <a:pt x="54" y="108"/>
                    </a:cubicBezTo>
                    <a:cubicBezTo>
                      <a:pt x="57" y="106"/>
                      <a:pt x="64" y="94"/>
                      <a:pt x="69" y="97"/>
                    </a:cubicBezTo>
                    <a:cubicBezTo>
                      <a:pt x="73" y="99"/>
                      <a:pt x="74" y="103"/>
                      <a:pt x="80" y="102"/>
                    </a:cubicBezTo>
                    <a:cubicBezTo>
                      <a:pt x="86" y="100"/>
                      <a:pt x="89" y="96"/>
                      <a:pt x="89" y="95"/>
                    </a:cubicBezTo>
                    <a:cubicBezTo>
                      <a:pt x="89" y="94"/>
                      <a:pt x="92" y="90"/>
                      <a:pt x="95" y="93"/>
                    </a:cubicBezTo>
                    <a:cubicBezTo>
                      <a:pt x="99" y="95"/>
                      <a:pt x="100" y="97"/>
                      <a:pt x="104" y="95"/>
                    </a:cubicBezTo>
                    <a:cubicBezTo>
                      <a:pt x="108" y="92"/>
                      <a:pt x="115" y="88"/>
                      <a:pt x="119" y="90"/>
                    </a:cubicBezTo>
                    <a:cubicBezTo>
                      <a:pt x="126" y="95"/>
                      <a:pt x="140" y="94"/>
                      <a:pt x="146" y="90"/>
                    </a:cubicBezTo>
                    <a:cubicBezTo>
                      <a:pt x="147" y="89"/>
                      <a:pt x="150" y="85"/>
                      <a:pt x="151" y="88"/>
                    </a:cubicBezTo>
                    <a:cubicBezTo>
                      <a:pt x="152" y="89"/>
                      <a:pt x="157" y="92"/>
                      <a:pt x="159" y="92"/>
                    </a:cubicBezTo>
                    <a:cubicBezTo>
                      <a:pt x="161" y="91"/>
                      <a:pt x="169" y="85"/>
                      <a:pt x="169" y="84"/>
                    </a:cubicBezTo>
                    <a:cubicBezTo>
                      <a:pt x="170" y="83"/>
                      <a:pt x="180" y="65"/>
                      <a:pt x="180" y="62"/>
                    </a:cubicBezTo>
                    <a:cubicBezTo>
                      <a:pt x="179" y="60"/>
                      <a:pt x="182" y="62"/>
                      <a:pt x="184" y="61"/>
                    </a:cubicBezTo>
                    <a:cubicBezTo>
                      <a:pt x="186" y="60"/>
                      <a:pt x="190" y="59"/>
                      <a:pt x="190" y="63"/>
                    </a:cubicBezTo>
                    <a:cubicBezTo>
                      <a:pt x="190" y="68"/>
                      <a:pt x="191" y="76"/>
                      <a:pt x="194" y="74"/>
                    </a:cubicBezTo>
                    <a:cubicBezTo>
                      <a:pt x="197" y="72"/>
                      <a:pt x="197" y="70"/>
                      <a:pt x="197" y="69"/>
                    </a:cubicBezTo>
                    <a:cubicBezTo>
                      <a:pt x="197" y="67"/>
                      <a:pt x="199" y="67"/>
                      <a:pt x="200" y="66"/>
                    </a:cubicBezTo>
                    <a:cubicBezTo>
                      <a:pt x="202" y="65"/>
                      <a:pt x="203" y="62"/>
                      <a:pt x="204" y="60"/>
                    </a:cubicBezTo>
                    <a:cubicBezTo>
                      <a:pt x="205" y="58"/>
                      <a:pt x="220" y="46"/>
                      <a:pt x="221" y="45"/>
                    </a:cubicBezTo>
                    <a:cubicBezTo>
                      <a:pt x="222" y="43"/>
                      <a:pt x="227" y="40"/>
                      <a:pt x="228" y="39"/>
                    </a:cubicBezTo>
                    <a:cubicBezTo>
                      <a:pt x="228" y="38"/>
                      <a:pt x="230" y="32"/>
                      <a:pt x="234" y="31"/>
                    </a:cubicBezTo>
                    <a:cubicBezTo>
                      <a:pt x="238" y="30"/>
                      <a:pt x="241" y="33"/>
                      <a:pt x="243" y="34"/>
                    </a:cubicBezTo>
                    <a:cubicBezTo>
                      <a:pt x="246" y="35"/>
                      <a:pt x="247" y="35"/>
                      <a:pt x="249" y="32"/>
                    </a:cubicBezTo>
                    <a:cubicBezTo>
                      <a:pt x="252" y="29"/>
                      <a:pt x="251" y="27"/>
                      <a:pt x="251" y="24"/>
                    </a:cubicBezTo>
                    <a:cubicBezTo>
                      <a:pt x="252" y="21"/>
                      <a:pt x="253" y="21"/>
                      <a:pt x="253" y="21"/>
                    </a:cubicBezTo>
                    <a:cubicBezTo>
                      <a:pt x="252" y="20"/>
                      <a:pt x="251" y="16"/>
                      <a:pt x="254" y="16"/>
                    </a:cubicBezTo>
                    <a:cubicBezTo>
                      <a:pt x="256" y="16"/>
                      <a:pt x="260" y="16"/>
                      <a:pt x="263" y="16"/>
                    </a:cubicBezTo>
                    <a:cubicBezTo>
                      <a:pt x="265" y="15"/>
                      <a:pt x="274" y="12"/>
                      <a:pt x="279" y="8"/>
                    </a:cubicBezTo>
                    <a:cubicBezTo>
                      <a:pt x="284" y="4"/>
                      <a:pt x="287" y="4"/>
                      <a:pt x="291" y="3"/>
                    </a:cubicBezTo>
                    <a:cubicBezTo>
                      <a:pt x="295" y="1"/>
                      <a:pt x="308" y="0"/>
                      <a:pt x="308" y="0"/>
                    </a:cubicBezTo>
                  </a:path>
                </a:pathLst>
              </a:custGeom>
              <a:noFill/>
              <a:ln w="10" cap="flat">
                <a:solidFill>
                  <a:srgbClr val="233988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75" name="Freeform 364"/>
              <p:cNvSpPr>
                <a:spLocks/>
              </p:cNvSpPr>
              <p:nvPr/>
            </p:nvSpPr>
            <p:spPr bwMode="auto">
              <a:xfrm>
                <a:off x="1813" y="2570"/>
                <a:ext cx="39" cy="39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76" name="Freeform 365"/>
              <p:cNvSpPr>
                <a:spLocks/>
              </p:cNvSpPr>
              <p:nvPr/>
            </p:nvSpPr>
            <p:spPr bwMode="auto">
              <a:xfrm>
                <a:off x="1843" y="2599"/>
                <a:ext cx="29" cy="40"/>
              </a:xfrm>
              <a:custGeom>
                <a:avLst/>
                <a:gdLst>
                  <a:gd name="T0" fmla="*/ 0 w 3"/>
                  <a:gd name="T1" fmla="*/ 2 h 4"/>
                  <a:gd name="T2" fmla="*/ 1 w 3"/>
                  <a:gd name="T3" fmla="*/ 0 h 4"/>
                  <a:gd name="T4" fmla="*/ 3 w 3"/>
                  <a:gd name="T5" fmla="*/ 2 h 4"/>
                  <a:gd name="T6" fmla="*/ 1 w 3"/>
                  <a:gd name="T7" fmla="*/ 4 h 4"/>
                  <a:gd name="T8" fmla="*/ 0 w 3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4">
                    <a:moveTo>
                      <a:pt x="0" y="2"/>
                    </a:moveTo>
                    <a:lnTo>
                      <a:pt x="1" y="0"/>
                    </a:lnTo>
                    <a:lnTo>
                      <a:pt x="3" y="2"/>
                    </a:lnTo>
                    <a:lnTo>
                      <a:pt x="1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77" name="Freeform 366"/>
              <p:cNvSpPr>
                <a:spLocks/>
              </p:cNvSpPr>
              <p:nvPr/>
            </p:nvSpPr>
            <p:spPr bwMode="auto">
              <a:xfrm>
                <a:off x="1921" y="2629"/>
                <a:ext cx="29" cy="39"/>
              </a:xfrm>
              <a:custGeom>
                <a:avLst/>
                <a:gdLst>
                  <a:gd name="T0" fmla="*/ 0 w 3"/>
                  <a:gd name="T1" fmla="*/ 2 h 4"/>
                  <a:gd name="T2" fmla="*/ 2 w 3"/>
                  <a:gd name="T3" fmla="*/ 0 h 4"/>
                  <a:gd name="T4" fmla="*/ 3 w 3"/>
                  <a:gd name="T5" fmla="*/ 2 h 4"/>
                  <a:gd name="T6" fmla="*/ 2 w 3"/>
                  <a:gd name="T7" fmla="*/ 4 h 4"/>
                  <a:gd name="T8" fmla="*/ 0 w 3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4">
                    <a:moveTo>
                      <a:pt x="0" y="2"/>
                    </a:moveTo>
                    <a:lnTo>
                      <a:pt x="2" y="0"/>
                    </a:lnTo>
                    <a:lnTo>
                      <a:pt x="3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78" name="Freeform 367"/>
              <p:cNvSpPr>
                <a:spLocks/>
              </p:cNvSpPr>
              <p:nvPr/>
            </p:nvSpPr>
            <p:spPr bwMode="auto">
              <a:xfrm>
                <a:off x="1921" y="2599"/>
                <a:ext cx="29" cy="30"/>
              </a:xfrm>
              <a:custGeom>
                <a:avLst/>
                <a:gdLst>
                  <a:gd name="T0" fmla="*/ 0 w 3"/>
                  <a:gd name="T1" fmla="*/ 1 h 3"/>
                  <a:gd name="T2" fmla="*/ 2 w 3"/>
                  <a:gd name="T3" fmla="*/ 0 h 3"/>
                  <a:gd name="T4" fmla="*/ 3 w 3"/>
                  <a:gd name="T5" fmla="*/ 1 h 3"/>
                  <a:gd name="T6" fmla="*/ 2 w 3"/>
                  <a:gd name="T7" fmla="*/ 3 h 3"/>
                  <a:gd name="T8" fmla="*/ 0 w 3"/>
                  <a:gd name="T9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3">
                    <a:moveTo>
                      <a:pt x="0" y="1"/>
                    </a:moveTo>
                    <a:lnTo>
                      <a:pt x="2" y="0"/>
                    </a:lnTo>
                    <a:lnTo>
                      <a:pt x="3" y="1"/>
                    </a:lnTo>
                    <a:lnTo>
                      <a:pt x="2" y="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79" name="Freeform 368"/>
              <p:cNvSpPr>
                <a:spLocks/>
              </p:cNvSpPr>
              <p:nvPr/>
            </p:nvSpPr>
            <p:spPr bwMode="auto">
              <a:xfrm>
                <a:off x="1941" y="2599"/>
                <a:ext cx="39" cy="40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80" name="Freeform 369"/>
              <p:cNvSpPr>
                <a:spLocks/>
              </p:cNvSpPr>
              <p:nvPr/>
            </p:nvSpPr>
            <p:spPr bwMode="auto">
              <a:xfrm>
                <a:off x="1950" y="2580"/>
                <a:ext cx="30" cy="39"/>
              </a:xfrm>
              <a:custGeom>
                <a:avLst/>
                <a:gdLst>
                  <a:gd name="T0" fmla="*/ 0 w 3"/>
                  <a:gd name="T1" fmla="*/ 2 h 4"/>
                  <a:gd name="T2" fmla="*/ 1 w 3"/>
                  <a:gd name="T3" fmla="*/ 0 h 4"/>
                  <a:gd name="T4" fmla="*/ 3 w 3"/>
                  <a:gd name="T5" fmla="*/ 2 h 4"/>
                  <a:gd name="T6" fmla="*/ 1 w 3"/>
                  <a:gd name="T7" fmla="*/ 4 h 4"/>
                  <a:gd name="T8" fmla="*/ 0 w 3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4">
                    <a:moveTo>
                      <a:pt x="0" y="2"/>
                    </a:moveTo>
                    <a:lnTo>
                      <a:pt x="1" y="0"/>
                    </a:lnTo>
                    <a:lnTo>
                      <a:pt x="3" y="2"/>
                    </a:lnTo>
                    <a:lnTo>
                      <a:pt x="1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81" name="Freeform 370"/>
              <p:cNvSpPr>
                <a:spLocks/>
              </p:cNvSpPr>
              <p:nvPr/>
            </p:nvSpPr>
            <p:spPr bwMode="auto">
              <a:xfrm>
                <a:off x="1941" y="2560"/>
                <a:ext cx="39" cy="39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82" name="Freeform 371"/>
              <p:cNvSpPr>
                <a:spLocks/>
              </p:cNvSpPr>
              <p:nvPr/>
            </p:nvSpPr>
            <p:spPr bwMode="auto">
              <a:xfrm>
                <a:off x="1941" y="2531"/>
                <a:ext cx="39" cy="39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83" name="Freeform 372"/>
              <p:cNvSpPr>
                <a:spLocks/>
              </p:cNvSpPr>
              <p:nvPr/>
            </p:nvSpPr>
            <p:spPr bwMode="auto">
              <a:xfrm>
                <a:off x="2137" y="2560"/>
                <a:ext cx="29" cy="39"/>
              </a:xfrm>
              <a:custGeom>
                <a:avLst/>
                <a:gdLst>
                  <a:gd name="T0" fmla="*/ 0 w 3"/>
                  <a:gd name="T1" fmla="*/ 2 h 4"/>
                  <a:gd name="T2" fmla="*/ 2 w 3"/>
                  <a:gd name="T3" fmla="*/ 0 h 4"/>
                  <a:gd name="T4" fmla="*/ 3 w 3"/>
                  <a:gd name="T5" fmla="*/ 2 h 4"/>
                  <a:gd name="T6" fmla="*/ 2 w 3"/>
                  <a:gd name="T7" fmla="*/ 4 h 4"/>
                  <a:gd name="T8" fmla="*/ 0 w 3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4">
                    <a:moveTo>
                      <a:pt x="0" y="2"/>
                    </a:moveTo>
                    <a:lnTo>
                      <a:pt x="2" y="0"/>
                    </a:lnTo>
                    <a:lnTo>
                      <a:pt x="3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84" name="Freeform 373"/>
              <p:cNvSpPr>
                <a:spLocks/>
              </p:cNvSpPr>
              <p:nvPr/>
            </p:nvSpPr>
            <p:spPr bwMode="auto">
              <a:xfrm>
                <a:off x="2137" y="2541"/>
                <a:ext cx="39" cy="39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85" name="Freeform 374"/>
              <p:cNvSpPr>
                <a:spLocks/>
              </p:cNvSpPr>
              <p:nvPr/>
            </p:nvSpPr>
            <p:spPr bwMode="auto">
              <a:xfrm>
                <a:off x="2264" y="2550"/>
                <a:ext cx="39" cy="40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86" name="Freeform 375"/>
              <p:cNvSpPr>
                <a:spLocks/>
              </p:cNvSpPr>
              <p:nvPr/>
            </p:nvSpPr>
            <p:spPr bwMode="auto">
              <a:xfrm>
                <a:off x="2284" y="2560"/>
                <a:ext cx="39" cy="39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87" name="Freeform 376"/>
              <p:cNvSpPr>
                <a:spLocks/>
              </p:cNvSpPr>
              <p:nvPr/>
            </p:nvSpPr>
            <p:spPr bwMode="auto">
              <a:xfrm>
                <a:off x="2284" y="2541"/>
                <a:ext cx="39" cy="39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88" name="Freeform 377"/>
              <p:cNvSpPr>
                <a:spLocks/>
              </p:cNvSpPr>
              <p:nvPr/>
            </p:nvSpPr>
            <p:spPr bwMode="auto">
              <a:xfrm>
                <a:off x="2401" y="2472"/>
                <a:ext cx="39" cy="39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89" name="Freeform 378"/>
              <p:cNvSpPr>
                <a:spLocks/>
              </p:cNvSpPr>
              <p:nvPr/>
            </p:nvSpPr>
            <p:spPr bwMode="auto">
              <a:xfrm>
                <a:off x="2401" y="2443"/>
                <a:ext cx="30" cy="39"/>
              </a:xfrm>
              <a:custGeom>
                <a:avLst/>
                <a:gdLst>
                  <a:gd name="T0" fmla="*/ 0 w 3"/>
                  <a:gd name="T1" fmla="*/ 2 h 4"/>
                  <a:gd name="T2" fmla="*/ 2 w 3"/>
                  <a:gd name="T3" fmla="*/ 0 h 4"/>
                  <a:gd name="T4" fmla="*/ 3 w 3"/>
                  <a:gd name="T5" fmla="*/ 2 h 4"/>
                  <a:gd name="T6" fmla="*/ 2 w 3"/>
                  <a:gd name="T7" fmla="*/ 4 h 4"/>
                  <a:gd name="T8" fmla="*/ 0 w 3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4">
                    <a:moveTo>
                      <a:pt x="0" y="2"/>
                    </a:moveTo>
                    <a:lnTo>
                      <a:pt x="2" y="0"/>
                    </a:lnTo>
                    <a:lnTo>
                      <a:pt x="3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90" name="Freeform 379"/>
              <p:cNvSpPr>
                <a:spLocks/>
              </p:cNvSpPr>
              <p:nvPr/>
            </p:nvSpPr>
            <p:spPr bwMode="auto">
              <a:xfrm>
                <a:off x="2480" y="2511"/>
                <a:ext cx="29" cy="30"/>
              </a:xfrm>
              <a:custGeom>
                <a:avLst/>
                <a:gdLst>
                  <a:gd name="T0" fmla="*/ 0 w 3"/>
                  <a:gd name="T1" fmla="*/ 2 h 3"/>
                  <a:gd name="T2" fmla="*/ 2 w 3"/>
                  <a:gd name="T3" fmla="*/ 0 h 3"/>
                  <a:gd name="T4" fmla="*/ 3 w 3"/>
                  <a:gd name="T5" fmla="*/ 2 h 3"/>
                  <a:gd name="T6" fmla="*/ 2 w 3"/>
                  <a:gd name="T7" fmla="*/ 3 h 3"/>
                  <a:gd name="T8" fmla="*/ 0 w 3"/>
                  <a:gd name="T9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3">
                    <a:moveTo>
                      <a:pt x="0" y="2"/>
                    </a:moveTo>
                    <a:lnTo>
                      <a:pt x="2" y="0"/>
                    </a:lnTo>
                    <a:lnTo>
                      <a:pt x="3" y="2"/>
                    </a:lnTo>
                    <a:lnTo>
                      <a:pt x="2" y="3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91" name="Freeform 380"/>
              <p:cNvSpPr>
                <a:spLocks/>
              </p:cNvSpPr>
              <p:nvPr/>
            </p:nvSpPr>
            <p:spPr bwMode="auto">
              <a:xfrm>
                <a:off x="2529" y="2511"/>
                <a:ext cx="39" cy="39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92" name="Freeform 381"/>
              <p:cNvSpPr>
                <a:spLocks/>
              </p:cNvSpPr>
              <p:nvPr/>
            </p:nvSpPr>
            <p:spPr bwMode="auto">
              <a:xfrm>
                <a:off x="2529" y="2482"/>
                <a:ext cx="39" cy="39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93" name="Freeform 382"/>
              <p:cNvSpPr>
                <a:spLocks/>
              </p:cNvSpPr>
              <p:nvPr/>
            </p:nvSpPr>
            <p:spPr bwMode="auto">
              <a:xfrm>
                <a:off x="2529" y="2452"/>
                <a:ext cx="39" cy="40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94" name="Freeform 383"/>
              <p:cNvSpPr>
                <a:spLocks/>
              </p:cNvSpPr>
              <p:nvPr/>
            </p:nvSpPr>
            <p:spPr bwMode="auto">
              <a:xfrm>
                <a:off x="2666" y="2403"/>
                <a:ext cx="29" cy="40"/>
              </a:xfrm>
              <a:custGeom>
                <a:avLst/>
                <a:gdLst>
                  <a:gd name="T0" fmla="*/ 0 w 3"/>
                  <a:gd name="T1" fmla="*/ 2 h 4"/>
                  <a:gd name="T2" fmla="*/ 1 w 3"/>
                  <a:gd name="T3" fmla="*/ 0 h 4"/>
                  <a:gd name="T4" fmla="*/ 3 w 3"/>
                  <a:gd name="T5" fmla="*/ 2 h 4"/>
                  <a:gd name="T6" fmla="*/ 1 w 3"/>
                  <a:gd name="T7" fmla="*/ 4 h 4"/>
                  <a:gd name="T8" fmla="*/ 0 w 3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4">
                    <a:moveTo>
                      <a:pt x="0" y="2"/>
                    </a:moveTo>
                    <a:lnTo>
                      <a:pt x="1" y="0"/>
                    </a:lnTo>
                    <a:lnTo>
                      <a:pt x="3" y="2"/>
                    </a:lnTo>
                    <a:lnTo>
                      <a:pt x="1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95" name="Freeform 384"/>
              <p:cNvSpPr>
                <a:spLocks/>
              </p:cNvSpPr>
              <p:nvPr/>
            </p:nvSpPr>
            <p:spPr bwMode="auto">
              <a:xfrm>
                <a:off x="2970" y="2521"/>
                <a:ext cx="39" cy="39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96" name="Freeform 385"/>
              <p:cNvSpPr>
                <a:spLocks/>
              </p:cNvSpPr>
              <p:nvPr/>
            </p:nvSpPr>
            <p:spPr bwMode="auto">
              <a:xfrm>
                <a:off x="2901" y="2423"/>
                <a:ext cx="29" cy="39"/>
              </a:xfrm>
              <a:custGeom>
                <a:avLst/>
                <a:gdLst>
                  <a:gd name="T0" fmla="*/ 0 w 3"/>
                  <a:gd name="T1" fmla="*/ 2 h 4"/>
                  <a:gd name="T2" fmla="*/ 2 w 3"/>
                  <a:gd name="T3" fmla="*/ 0 h 4"/>
                  <a:gd name="T4" fmla="*/ 3 w 3"/>
                  <a:gd name="T5" fmla="*/ 2 h 4"/>
                  <a:gd name="T6" fmla="*/ 2 w 3"/>
                  <a:gd name="T7" fmla="*/ 4 h 4"/>
                  <a:gd name="T8" fmla="*/ 0 w 3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4">
                    <a:moveTo>
                      <a:pt x="0" y="2"/>
                    </a:moveTo>
                    <a:lnTo>
                      <a:pt x="2" y="0"/>
                    </a:lnTo>
                    <a:lnTo>
                      <a:pt x="3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97" name="Freeform 386"/>
              <p:cNvSpPr>
                <a:spLocks/>
              </p:cNvSpPr>
              <p:nvPr/>
            </p:nvSpPr>
            <p:spPr bwMode="auto">
              <a:xfrm>
                <a:off x="2901" y="2403"/>
                <a:ext cx="39" cy="40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98" name="Freeform 387"/>
              <p:cNvSpPr>
                <a:spLocks/>
              </p:cNvSpPr>
              <p:nvPr/>
            </p:nvSpPr>
            <p:spPr bwMode="auto">
              <a:xfrm>
                <a:off x="2891" y="2384"/>
                <a:ext cx="39" cy="39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99" name="Freeform 388"/>
              <p:cNvSpPr>
                <a:spLocks/>
              </p:cNvSpPr>
              <p:nvPr/>
            </p:nvSpPr>
            <p:spPr bwMode="auto">
              <a:xfrm>
                <a:off x="2921" y="2384"/>
                <a:ext cx="29" cy="39"/>
              </a:xfrm>
              <a:custGeom>
                <a:avLst/>
                <a:gdLst>
                  <a:gd name="T0" fmla="*/ 0 w 3"/>
                  <a:gd name="T1" fmla="*/ 2 h 4"/>
                  <a:gd name="T2" fmla="*/ 2 w 3"/>
                  <a:gd name="T3" fmla="*/ 0 h 4"/>
                  <a:gd name="T4" fmla="*/ 3 w 3"/>
                  <a:gd name="T5" fmla="*/ 2 h 4"/>
                  <a:gd name="T6" fmla="*/ 2 w 3"/>
                  <a:gd name="T7" fmla="*/ 4 h 4"/>
                  <a:gd name="T8" fmla="*/ 0 w 3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4">
                    <a:moveTo>
                      <a:pt x="0" y="2"/>
                    </a:moveTo>
                    <a:lnTo>
                      <a:pt x="2" y="0"/>
                    </a:lnTo>
                    <a:lnTo>
                      <a:pt x="3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00" name="Freeform 389"/>
              <p:cNvSpPr>
                <a:spLocks/>
              </p:cNvSpPr>
              <p:nvPr/>
            </p:nvSpPr>
            <p:spPr bwMode="auto">
              <a:xfrm>
                <a:off x="2901" y="2354"/>
                <a:ext cx="39" cy="40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01" name="Freeform 390"/>
              <p:cNvSpPr>
                <a:spLocks/>
              </p:cNvSpPr>
              <p:nvPr/>
            </p:nvSpPr>
            <p:spPr bwMode="auto">
              <a:xfrm>
                <a:off x="3038" y="2423"/>
                <a:ext cx="39" cy="29"/>
              </a:xfrm>
              <a:custGeom>
                <a:avLst/>
                <a:gdLst>
                  <a:gd name="T0" fmla="*/ 0 w 4"/>
                  <a:gd name="T1" fmla="*/ 2 h 3"/>
                  <a:gd name="T2" fmla="*/ 2 w 4"/>
                  <a:gd name="T3" fmla="*/ 0 h 3"/>
                  <a:gd name="T4" fmla="*/ 4 w 4"/>
                  <a:gd name="T5" fmla="*/ 2 h 3"/>
                  <a:gd name="T6" fmla="*/ 2 w 4"/>
                  <a:gd name="T7" fmla="*/ 3 h 3"/>
                  <a:gd name="T8" fmla="*/ 0 w 4"/>
                  <a:gd name="T9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3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3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02" name="Freeform 391"/>
              <p:cNvSpPr>
                <a:spLocks/>
              </p:cNvSpPr>
              <p:nvPr/>
            </p:nvSpPr>
            <p:spPr bwMode="auto">
              <a:xfrm>
                <a:off x="3038" y="2384"/>
                <a:ext cx="39" cy="39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03" name="Freeform 392"/>
              <p:cNvSpPr>
                <a:spLocks/>
              </p:cNvSpPr>
              <p:nvPr/>
            </p:nvSpPr>
            <p:spPr bwMode="auto">
              <a:xfrm>
                <a:off x="3224" y="2433"/>
                <a:ext cx="30" cy="39"/>
              </a:xfrm>
              <a:custGeom>
                <a:avLst/>
                <a:gdLst>
                  <a:gd name="T0" fmla="*/ 0 w 3"/>
                  <a:gd name="T1" fmla="*/ 2 h 4"/>
                  <a:gd name="T2" fmla="*/ 2 w 3"/>
                  <a:gd name="T3" fmla="*/ 0 h 4"/>
                  <a:gd name="T4" fmla="*/ 3 w 3"/>
                  <a:gd name="T5" fmla="*/ 2 h 4"/>
                  <a:gd name="T6" fmla="*/ 2 w 3"/>
                  <a:gd name="T7" fmla="*/ 4 h 4"/>
                  <a:gd name="T8" fmla="*/ 0 w 3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4">
                    <a:moveTo>
                      <a:pt x="0" y="2"/>
                    </a:moveTo>
                    <a:lnTo>
                      <a:pt x="2" y="0"/>
                    </a:lnTo>
                    <a:lnTo>
                      <a:pt x="3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04" name="Freeform 393"/>
              <p:cNvSpPr>
                <a:spLocks/>
              </p:cNvSpPr>
              <p:nvPr/>
            </p:nvSpPr>
            <p:spPr bwMode="auto">
              <a:xfrm>
                <a:off x="3224" y="2413"/>
                <a:ext cx="30" cy="39"/>
              </a:xfrm>
              <a:custGeom>
                <a:avLst/>
                <a:gdLst>
                  <a:gd name="T0" fmla="*/ 0 w 3"/>
                  <a:gd name="T1" fmla="*/ 2 h 4"/>
                  <a:gd name="T2" fmla="*/ 1 w 3"/>
                  <a:gd name="T3" fmla="*/ 0 h 4"/>
                  <a:gd name="T4" fmla="*/ 3 w 3"/>
                  <a:gd name="T5" fmla="*/ 2 h 4"/>
                  <a:gd name="T6" fmla="*/ 1 w 3"/>
                  <a:gd name="T7" fmla="*/ 4 h 4"/>
                  <a:gd name="T8" fmla="*/ 0 w 3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4">
                    <a:moveTo>
                      <a:pt x="0" y="2"/>
                    </a:moveTo>
                    <a:lnTo>
                      <a:pt x="1" y="0"/>
                    </a:lnTo>
                    <a:lnTo>
                      <a:pt x="3" y="2"/>
                    </a:lnTo>
                    <a:lnTo>
                      <a:pt x="1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05" name="Freeform 394"/>
              <p:cNvSpPr>
                <a:spLocks/>
              </p:cNvSpPr>
              <p:nvPr/>
            </p:nvSpPr>
            <p:spPr bwMode="auto">
              <a:xfrm>
                <a:off x="3224" y="2354"/>
                <a:ext cx="40" cy="40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06" name="Freeform 395"/>
              <p:cNvSpPr>
                <a:spLocks/>
              </p:cNvSpPr>
              <p:nvPr/>
            </p:nvSpPr>
            <p:spPr bwMode="auto">
              <a:xfrm>
                <a:off x="3224" y="2335"/>
                <a:ext cx="40" cy="39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07" name="Freeform 396"/>
              <p:cNvSpPr>
                <a:spLocks/>
              </p:cNvSpPr>
              <p:nvPr/>
            </p:nvSpPr>
            <p:spPr bwMode="auto">
              <a:xfrm>
                <a:off x="3381" y="2433"/>
                <a:ext cx="39" cy="39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08" name="Freeform 397"/>
              <p:cNvSpPr>
                <a:spLocks/>
              </p:cNvSpPr>
              <p:nvPr/>
            </p:nvSpPr>
            <p:spPr bwMode="auto">
              <a:xfrm>
                <a:off x="3401" y="2394"/>
                <a:ext cx="39" cy="29"/>
              </a:xfrm>
              <a:custGeom>
                <a:avLst/>
                <a:gdLst>
                  <a:gd name="T0" fmla="*/ 0 w 4"/>
                  <a:gd name="T1" fmla="*/ 2 h 3"/>
                  <a:gd name="T2" fmla="*/ 2 w 4"/>
                  <a:gd name="T3" fmla="*/ 0 h 3"/>
                  <a:gd name="T4" fmla="*/ 4 w 4"/>
                  <a:gd name="T5" fmla="*/ 2 h 3"/>
                  <a:gd name="T6" fmla="*/ 2 w 4"/>
                  <a:gd name="T7" fmla="*/ 3 h 3"/>
                  <a:gd name="T8" fmla="*/ 0 w 4"/>
                  <a:gd name="T9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3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3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09" name="Freeform 398"/>
              <p:cNvSpPr>
                <a:spLocks/>
              </p:cNvSpPr>
              <p:nvPr/>
            </p:nvSpPr>
            <p:spPr bwMode="auto">
              <a:xfrm>
                <a:off x="3401" y="2374"/>
                <a:ext cx="39" cy="39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10" name="Freeform 399"/>
              <p:cNvSpPr>
                <a:spLocks/>
              </p:cNvSpPr>
              <p:nvPr/>
            </p:nvSpPr>
            <p:spPr bwMode="auto">
              <a:xfrm>
                <a:off x="3411" y="2354"/>
                <a:ext cx="29" cy="30"/>
              </a:xfrm>
              <a:custGeom>
                <a:avLst/>
                <a:gdLst>
                  <a:gd name="T0" fmla="*/ 0 w 3"/>
                  <a:gd name="T1" fmla="*/ 2 h 3"/>
                  <a:gd name="T2" fmla="*/ 1 w 3"/>
                  <a:gd name="T3" fmla="*/ 0 h 3"/>
                  <a:gd name="T4" fmla="*/ 3 w 3"/>
                  <a:gd name="T5" fmla="*/ 2 h 3"/>
                  <a:gd name="T6" fmla="*/ 1 w 3"/>
                  <a:gd name="T7" fmla="*/ 3 h 3"/>
                  <a:gd name="T8" fmla="*/ 0 w 3"/>
                  <a:gd name="T9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3">
                    <a:moveTo>
                      <a:pt x="0" y="2"/>
                    </a:moveTo>
                    <a:lnTo>
                      <a:pt x="1" y="0"/>
                    </a:lnTo>
                    <a:lnTo>
                      <a:pt x="3" y="2"/>
                    </a:lnTo>
                    <a:lnTo>
                      <a:pt x="1" y="3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11" name="Freeform 400"/>
              <p:cNvSpPr>
                <a:spLocks/>
              </p:cNvSpPr>
              <p:nvPr/>
            </p:nvSpPr>
            <p:spPr bwMode="auto">
              <a:xfrm>
                <a:off x="3411" y="2335"/>
                <a:ext cx="29" cy="39"/>
              </a:xfrm>
              <a:custGeom>
                <a:avLst/>
                <a:gdLst>
                  <a:gd name="T0" fmla="*/ 0 w 3"/>
                  <a:gd name="T1" fmla="*/ 2 h 4"/>
                  <a:gd name="T2" fmla="*/ 1 w 3"/>
                  <a:gd name="T3" fmla="*/ 0 h 4"/>
                  <a:gd name="T4" fmla="*/ 3 w 3"/>
                  <a:gd name="T5" fmla="*/ 2 h 4"/>
                  <a:gd name="T6" fmla="*/ 1 w 3"/>
                  <a:gd name="T7" fmla="*/ 4 h 4"/>
                  <a:gd name="T8" fmla="*/ 0 w 3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4">
                    <a:moveTo>
                      <a:pt x="0" y="2"/>
                    </a:moveTo>
                    <a:lnTo>
                      <a:pt x="1" y="0"/>
                    </a:lnTo>
                    <a:lnTo>
                      <a:pt x="3" y="2"/>
                    </a:lnTo>
                    <a:lnTo>
                      <a:pt x="1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12" name="Freeform 401"/>
              <p:cNvSpPr>
                <a:spLocks/>
              </p:cNvSpPr>
              <p:nvPr/>
            </p:nvSpPr>
            <p:spPr bwMode="auto">
              <a:xfrm>
                <a:off x="3411" y="2315"/>
                <a:ext cx="29" cy="30"/>
              </a:xfrm>
              <a:custGeom>
                <a:avLst/>
                <a:gdLst>
                  <a:gd name="T0" fmla="*/ 0 w 3"/>
                  <a:gd name="T1" fmla="*/ 1 h 3"/>
                  <a:gd name="T2" fmla="*/ 2 w 3"/>
                  <a:gd name="T3" fmla="*/ 0 h 3"/>
                  <a:gd name="T4" fmla="*/ 3 w 3"/>
                  <a:gd name="T5" fmla="*/ 1 h 3"/>
                  <a:gd name="T6" fmla="*/ 2 w 3"/>
                  <a:gd name="T7" fmla="*/ 3 h 3"/>
                  <a:gd name="T8" fmla="*/ 0 w 3"/>
                  <a:gd name="T9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3">
                    <a:moveTo>
                      <a:pt x="0" y="1"/>
                    </a:moveTo>
                    <a:lnTo>
                      <a:pt x="2" y="0"/>
                    </a:lnTo>
                    <a:lnTo>
                      <a:pt x="3" y="1"/>
                    </a:lnTo>
                    <a:lnTo>
                      <a:pt x="2" y="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13" name="Freeform 402"/>
              <p:cNvSpPr>
                <a:spLocks/>
              </p:cNvSpPr>
              <p:nvPr/>
            </p:nvSpPr>
            <p:spPr bwMode="auto">
              <a:xfrm>
                <a:off x="3381" y="2315"/>
                <a:ext cx="30" cy="39"/>
              </a:xfrm>
              <a:custGeom>
                <a:avLst/>
                <a:gdLst>
                  <a:gd name="T0" fmla="*/ 0 w 3"/>
                  <a:gd name="T1" fmla="*/ 2 h 4"/>
                  <a:gd name="T2" fmla="*/ 1 w 3"/>
                  <a:gd name="T3" fmla="*/ 0 h 4"/>
                  <a:gd name="T4" fmla="*/ 3 w 3"/>
                  <a:gd name="T5" fmla="*/ 2 h 4"/>
                  <a:gd name="T6" fmla="*/ 1 w 3"/>
                  <a:gd name="T7" fmla="*/ 4 h 4"/>
                  <a:gd name="T8" fmla="*/ 0 w 3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4">
                    <a:moveTo>
                      <a:pt x="0" y="2"/>
                    </a:moveTo>
                    <a:lnTo>
                      <a:pt x="1" y="0"/>
                    </a:lnTo>
                    <a:lnTo>
                      <a:pt x="3" y="2"/>
                    </a:lnTo>
                    <a:lnTo>
                      <a:pt x="1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14" name="Freeform 403"/>
              <p:cNvSpPr>
                <a:spLocks/>
              </p:cNvSpPr>
              <p:nvPr/>
            </p:nvSpPr>
            <p:spPr bwMode="auto">
              <a:xfrm>
                <a:off x="3538" y="2394"/>
                <a:ext cx="39" cy="39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15" name="Freeform 404"/>
              <p:cNvSpPr>
                <a:spLocks/>
              </p:cNvSpPr>
              <p:nvPr/>
            </p:nvSpPr>
            <p:spPr bwMode="auto">
              <a:xfrm>
                <a:off x="3538" y="2374"/>
                <a:ext cx="39" cy="29"/>
              </a:xfrm>
              <a:custGeom>
                <a:avLst/>
                <a:gdLst>
                  <a:gd name="T0" fmla="*/ 0 w 4"/>
                  <a:gd name="T1" fmla="*/ 1 h 3"/>
                  <a:gd name="T2" fmla="*/ 2 w 4"/>
                  <a:gd name="T3" fmla="*/ 0 h 3"/>
                  <a:gd name="T4" fmla="*/ 4 w 4"/>
                  <a:gd name="T5" fmla="*/ 1 h 3"/>
                  <a:gd name="T6" fmla="*/ 2 w 4"/>
                  <a:gd name="T7" fmla="*/ 3 h 3"/>
                  <a:gd name="T8" fmla="*/ 0 w 4"/>
                  <a:gd name="T9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3">
                    <a:moveTo>
                      <a:pt x="0" y="1"/>
                    </a:moveTo>
                    <a:lnTo>
                      <a:pt x="2" y="0"/>
                    </a:lnTo>
                    <a:lnTo>
                      <a:pt x="4" y="1"/>
                    </a:lnTo>
                    <a:lnTo>
                      <a:pt x="2" y="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16" name="Freeform 405"/>
              <p:cNvSpPr>
                <a:spLocks/>
              </p:cNvSpPr>
              <p:nvPr/>
            </p:nvSpPr>
            <p:spPr bwMode="auto">
              <a:xfrm>
                <a:off x="3509" y="2325"/>
                <a:ext cx="39" cy="39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17" name="Freeform 406"/>
              <p:cNvSpPr>
                <a:spLocks/>
              </p:cNvSpPr>
              <p:nvPr/>
            </p:nvSpPr>
            <p:spPr bwMode="auto">
              <a:xfrm>
                <a:off x="3538" y="2335"/>
                <a:ext cx="29" cy="29"/>
              </a:xfrm>
              <a:custGeom>
                <a:avLst/>
                <a:gdLst>
                  <a:gd name="T0" fmla="*/ 0 w 3"/>
                  <a:gd name="T1" fmla="*/ 1 h 3"/>
                  <a:gd name="T2" fmla="*/ 1 w 3"/>
                  <a:gd name="T3" fmla="*/ 0 h 3"/>
                  <a:gd name="T4" fmla="*/ 3 w 3"/>
                  <a:gd name="T5" fmla="*/ 1 h 3"/>
                  <a:gd name="T6" fmla="*/ 1 w 3"/>
                  <a:gd name="T7" fmla="*/ 3 h 3"/>
                  <a:gd name="T8" fmla="*/ 0 w 3"/>
                  <a:gd name="T9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3">
                    <a:moveTo>
                      <a:pt x="0" y="1"/>
                    </a:moveTo>
                    <a:lnTo>
                      <a:pt x="1" y="0"/>
                    </a:lnTo>
                    <a:lnTo>
                      <a:pt x="3" y="1"/>
                    </a:lnTo>
                    <a:lnTo>
                      <a:pt x="1" y="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18" name="Freeform 407"/>
              <p:cNvSpPr>
                <a:spLocks/>
              </p:cNvSpPr>
              <p:nvPr/>
            </p:nvSpPr>
            <p:spPr bwMode="auto">
              <a:xfrm>
                <a:off x="3567" y="2325"/>
                <a:ext cx="30" cy="39"/>
              </a:xfrm>
              <a:custGeom>
                <a:avLst/>
                <a:gdLst>
                  <a:gd name="T0" fmla="*/ 0 w 3"/>
                  <a:gd name="T1" fmla="*/ 2 h 4"/>
                  <a:gd name="T2" fmla="*/ 1 w 3"/>
                  <a:gd name="T3" fmla="*/ 0 h 4"/>
                  <a:gd name="T4" fmla="*/ 3 w 3"/>
                  <a:gd name="T5" fmla="*/ 2 h 4"/>
                  <a:gd name="T6" fmla="*/ 1 w 3"/>
                  <a:gd name="T7" fmla="*/ 4 h 4"/>
                  <a:gd name="T8" fmla="*/ 0 w 3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4">
                    <a:moveTo>
                      <a:pt x="0" y="2"/>
                    </a:moveTo>
                    <a:lnTo>
                      <a:pt x="1" y="0"/>
                    </a:lnTo>
                    <a:lnTo>
                      <a:pt x="3" y="2"/>
                    </a:lnTo>
                    <a:lnTo>
                      <a:pt x="1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19" name="Freeform 408"/>
              <p:cNvSpPr>
                <a:spLocks/>
              </p:cNvSpPr>
              <p:nvPr/>
            </p:nvSpPr>
            <p:spPr bwMode="auto">
              <a:xfrm>
                <a:off x="3528" y="2296"/>
                <a:ext cx="39" cy="39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20" name="Freeform 409"/>
              <p:cNvSpPr>
                <a:spLocks/>
              </p:cNvSpPr>
              <p:nvPr/>
            </p:nvSpPr>
            <p:spPr bwMode="auto">
              <a:xfrm>
                <a:off x="3558" y="2296"/>
                <a:ext cx="39" cy="39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21" name="Freeform 410"/>
              <p:cNvSpPr>
                <a:spLocks/>
              </p:cNvSpPr>
              <p:nvPr/>
            </p:nvSpPr>
            <p:spPr bwMode="auto">
              <a:xfrm>
                <a:off x="3587" y="2482"/>
                <a:ext cx="39" cy="29"/>
              </a:xfrm>
              <a:custGeom>
                <a:avLst/>
                <a:gdLst>
                  <a:gd name="T0" fmla="*/ 0 w 4"/>
                  <a:gd name="T1" fmla="*/ 1 h 3"/>
                  <a:gd name="T2" fmla="*/ 2 w 4"/>
                  <a:gd name="T3" fmla="*/ 0 h 3"/>
                  <a:gd name="T4" fmla="*/ 4 w 4"/>
                  <a:gd name="T5" fmla="*/ 1 h 3"/>
                  <a:gd name="T6" fmla="*/ 2 w 4"/>
                  <a:gd name="T7" fmla="*/ 3 h 3"/>
                  <a:gd name="T8" fmla="*/ 0 w 4"/>
                  <a:gd name="T9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3">
                    <a:moveTo>
                      <a:pt x="0" y="1"/>
                    </a:moveTo>
                    <a:lnTo>
                      <a:pt x="2" y="0"/>
                    </a:lnTo>
                    <a:lnTo>
                      <a:pt x="4" y="1"/>
                    </a:lnTo>
                    <a:lnTo>
                      <a:pt x="2" y="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22" name="Freeform 411"/>
              <p:cNvSpPr>
                <a:spLocks/>
              </p:cNvSpPr>
              <p:nvPr/>
            </p:nvSpPr>
            <p:spPr bwMode="auto">
              <a:xfrm>
                <a:off x="3587" y="2462"/>
                <a:ext cx="39" cy="30"/>
              </a:xfrm>
              <a:custGeom>
                <a:avLst/>
                <a:gdLst>
                  <a:gd name="T0" fmla="*/ 0 w 4"/>
                  <a:gd name="T1" fmla="*/ 1 h 3"/>
                  <a:gd name="T2" fmla="*/ 2 w 4"/>
                  <a:gd name="T3" fmla="*/ 0 h 3"/>
                  <a:gd name="T4" fmla="*/ 4 w 4"/>
                  <a:gd name="T5" fmla="*/ 1 h 3"/>
                  <a:gd name="T6" fmla="*/ 2 w 4"/>
                  <a:gd name="T7" fmla="*/ 3 h 3"/>
                  <a:gd name="T8" fmla="*/ 0 w 4"/>
                  <a:gd name="T9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3">
                    <a:moveTo>
                      <a:pt x="0" y="1"/>
                    </a:moveTo>
                    <a:lnTo>
                      <a:pt x="2" y="0"/>
                    </a:lnTo>
                    <a:lnTo>
                      <a:pt x="4" y="1"/>
                    </a:lnTo>
                    <a:lnTo>
                      <a:pt x="2" y="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23" name="Freeform 412"/>
              <p:cNvSpPr>
                <a:spLocks/>
              </p:cNvSpPr>
              <p:nvPr/>
            </p:nvSpPr>
            <p:spPr bwMode="auto">
              <a:xfrm>
                <a:off x="3587" y="2433"/>
                <a:ext cx="39" cy="39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24" name="Freeform 413"/>
              <p:cNvSpPr>
                <a:spLocks/>
              </p:cNvSpPr>
              <p:nvPr/>
            </p:nvSpPr>
            <p:spPr bwMode="auto">
              <a:xfrm>
                <a:off x="3587" y="2413"/>
                <a:ext cx="39" cy="30"/>
              </a:xfrm>
              <a:custGeom>
                <a:avLst/>
                <a:gdLst>
                  <a:gd name="T0" fmla="*/ 0 w 4"/>
                  <a:gd name="T1" fmla="*/ 2 h 3"/>
                  <a:gd name="T2" fmla="*/ 2 w 4"/>
                  <a:gd name="T3" fmla="*/ 0 h 3"/>
                  <a:gd name="T4" fmla="*/ 4 w 4"/>
                  <a:gd name="T5" fmla="*/ 2 h 3"/>
                  <a:gd name="T6" fmla="*/ 2 w 4"/>
                  <a:gd name="T7" fmla="*/ 3 h 3"/>
                  <a:gd name="T8" fmla="*/ 0 w 4"/>
                  <a:gd name="T9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3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3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25" name="Freeform 414"/>
              <p:cNvSpPr>
                <a:spLocks/>
              </p:cNvSpPr>
              <p:nvPr/>
            </p:nvSpPr>
            <p:spPr bwMode="auto">
              <a:xfrm>
                <a:off x="3587" y="2384"/>
                <a:ext cx="39" cy="39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26" name="Freeform 415"/>
              <p:cNvSpPr>
                <a:spLocks/>
              </p:cNvSpPr>
              <p:nvPr/>
            </p:nvSpPr>
            <p:spPr bwMode="auto">
              <a:xfrm>
                <a:off x="3587" y="2354"/>
                <a:ext cx="39" cy="40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27" name="Freeform 416"/>
              <p:cNvSpPr>
                <a:spLocks/>
              </p:cNvSpPr>
              <p:nvPr/>
            </p:nvSpPr>
            <p:spPr bwMode="auto">
              <a:xfrm>
                <a:off x="3587" y="2335"/>
                <a:ext cx="39" cy="39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28" name="Freeform 417"/>
              <p:cNvSpPr>
                <a:spLocks/>
              </p:cNvSpPr>
              <p:nvPr/>
            </p:nvSpPr>
            <p:spPr bwMode="auto">
              <a:xfrm>
                <a:off x="3587" y="2305"/>
                <a:ext cx="39" cy="40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29" name="Freeform 418"/>
              <p:cNvSpPr>
                <a:spLocks/>
              </p:cNvSpPr>
              <p:nvPr/>
            </p:nvSpPr>
            <p:spPr bwMode="auto">
              <a:xfrm>
                <a:off x="3587" y="2276"/>
                <a:ext cx="39" cy="39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30" name="Freeform 419"/>
              <p:cNvSpPr>
                <a:spLocks/>
              </p:cNvSpPr>
              <p:nvPr/>
            </p:nvSpPr>
            <p:spPr bwMode="auto">
              <a:xfrm>
                <a:off x="3567" y="2256"/>
                <a:ext cx="30" cy="40"/>
              </a:xfrm>
              <a:custGeom>
                <a:avLst/>
                <a:gdLst>
                  <a:gd name="T0" fmla="*/ 0 w 3"/>
                  <a:gd name="T1" fmla="*/ 2 h 4"/>
                  <a:gd name="T2" fmla="*/ 2 w 3"/>
                  <a:gd name="T3" fmla="*/ 0 h 4"/>
                  <a:gd name="T4" fmla="*/ 3 w 3"/>
                  <a:gd name="T5" fmla="*/ 2 h 4"/>
                  <a:gd name="T6" fmla="*/ 2 w 3"/>
                  <a:gd name="T7" fmla="*/ 4 h 4"/>
                  <a:gd name="T8" fmla="*/ 0 w 3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4">
                    <a:moveTo>
                      <a:pt x="0" y="2"/>
                    </a:moveTo>
                    <a:lnTo>
                      <a:pt x="2" y="0"/>
                    </a:lnTo>
                    <a:lnTo>
                      <a:pt x="3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31" name="Freeform 420"/>
              <p:cNvSpPr>
                <a:spLocks/>
              </p:cNvSpPr>
              <p:nvPr/>
            </p:nvSpPr>
            <p:spPr bwMode="auto">
              <a:xfrm>
                <a:off x="3587" y="2237"/>
                <a:ext cx="39" cy="39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32" name="Freeform 421"/>
              <p:cNvSpPr>
                <a:spLocks/>
              </p:cNvSpPr>
              <p:nvPr/>
            </p:nvSpPr>
            <p:spPr bwMode="auto">
              <a:xfrm>
                <a:off x="3597" y="2227"/>
                <a:ext cx="39" cy="29"/>
              </a:xfrm>
              <a:custGeom>
                <a:avLst/>
                <a:gdLst>
                  <a:gd name="T0" fmla="*/ 0 w 4"/>
                  <a:gd name="T1" fmla="*/ 1 h 3"/>
                  <a:gd name="T2" fmla="*/ 2 w 4"/>
                  <a:gd name="T3" fmla="*/ 0 h 3"/>
                  <a:gd name="T4" fmla="*/ 4 w 4"/>
                  <a:gd name="T5" fmla="*/ 1 h 3"/>
                  <a:gd name="T6" fmla="*/ 2 w 4"/>
                  <a:gd name="T7" fmla="*/ 3 h 3"/>
                  <a:gd name="T8" fmla="*/ 0 w 4"/>
                  <a:gd name="T9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3">
                    <a:moveTo>
                      <a:pt x="0" y="1"/>
                    </a:moveTo>
                    <a:lnTo>
                      <a:pt x="2" y="0"/>
                    </a:lnTo>
                    <a:lnTo>
                      <a:pt x="4" y="1"/>
                    </a:lnTo>
                    <a:lnTo>
                      <a:pt x="2" y="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33" name="Freeform 422"/>
              <p:cNvSpPr>
                <a:spLocks/>
              </p:cNvSpPr>
              <p:nvPr/>
            </p:nvSpPr>
            <p:spPr bwMode="auto">
              <a:xfrm>
                <a:off x="3538" y="2247"/>
                <a:ext cx="39" cy="39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34" name="Freeform 423"/>
              <p:cNvSpPr>
                <a:spLocks/>
              </p:cNvSpPr>
              <p:nvPr/>
            </p:nvSpPr>
            <p:spPr bwMode="auto">
              <a:xfrm>
                <a:off x="3538" y="2207"/>
                <a:ext cx="29" cy="40"/>
              </a:xfrm>
              <a:custGeom>
                <a:avLst/>
                <a:gdLst>
                  <a:gd name="T0" fmla="*/ 0 w 3"/>
                  <a:gd name="T1" fmla="*/ 2 h 4"/>
                  <a:gd name="T2" fmla="*/ 2 w 3"/>
                  <a:gd name="T3" fmla="*/ 0 h 4"/>
                  <a:gd name="T4" fmla="*/ 3 w 3"/>
                  <a:gd name="T5" fmla="*/ 2 h 4"/>
                  <a:gd name="T6" fmla="*/ 2 w 3"/>
                  <a:gd name="T7" fmla="*/ 4 h 4"/>
                  <a:gd name="T8" fmla="*/ 0 w 3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4">
                    <a:moveTo>
                      <a:pt x="0" y="2"/>
                    </a:moveTo>
                    <a:lnTo>
                      <a:pt x="2" y="0"/>
                    </a:lnTo>
                    <a:lnTo>
                      <a:pt x="3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35" name="Freeform 424"/>
              <p:cNvSpPr>
                <a:spLocks/>
              </p:cNvSpPr>
              <p:nvPr/>
            </p:nvSpPr>
            <p:spPr bwMode="auto">
              <a:xfrm>
                <a:off x="3538" y="2188"/>
                <a:ext cx="29" cy="29"/>
              </a:xfrm>
              <a:custGeom>
                <a:avLst/>
                <a:gdLst>
                  <a:gd name="T0" fmla="*/ 0 w 3"/>
                  <a:gd name="T1" fmla="*/ 2 h 3"/>
                  <a:gd name="T2" fmla="*/ 2 w 3"/>
                  <a:gd name="T3" fmla="*/ 0 h 3"/>
                  <a:gd name="T4" fmla="*/ 3 w 3"/>
                  <a:gd name="T5" fmla="*/ 2 h 3"/>
                  <a:gd name="T6" fmla="*/ 2 w 3"/>
                  <a:gd name="T7" fmla="*/ 3 h 3"/>
                  <a:gd name="T8" fmla="*/ 0 w 3"/>
                  <a:gd name="T9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3">
                    <a:moveTo>
                      <a:pt x="0" y="2"/>
                    </a:moveTo>
                    <a:lnTo>
                      <a:pt x="2" y="0"/>
                    </a:lnTo>
                    <a:lnTo>
                      <a:pt x="3" y="2"/>
                    </a:lnTo>
                    <a:lnTo>
                      <a:pt x="2" y="3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36" name="Freeform 425"/>
              <p:cNvSpPr>
                <a:spLocks/>
              </p:cNvSpPr>
              <p:nvPr/>
            </p:nvSpPr>
            <p:spPr bwMode="auto">
              <a:xfrm>
                <a:off x="3567" y="2178"/>
                <a:ext cx="30" cy="39"/>
              </a:xfrm>
              <a:custGeom>
                <a:avLst/>
                <a:gdLst>
                  <a:gd name="T0" fmla="*/ 0 w 3"/>
                  <a:gd name="T1" fmla="*/ 2 h 4"/>
                  <a:gd name="T2" fmla="*/ 1 w 3"/>
                  <a:gd name="T3" fmla="*/ 0 h 4"/>
                  <a:gd name="T4" fmla="*/ 3 w 3"/>
                  <a:gd name="T5" fmla="*/ 2 h 4"/>
                  <a:gd name="T6" fmla="*/ 1 w 3"/>
                  <a:gd name="T7" fmla="*/ 4 h 4"/>
                  <a:gd name="T8" fmla="*/ 0 w 3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4">
                    <a:moveTo>
                      <a:pt x="0" y="2"/>
                    </a:moveTo>
                    <a:lnTo>
                      <a:pt x="1" y="0"/>
                    </a:lnTo>
                    <a:lnTo>
                      <a:pt x="3" y="2"/>
                    </a:lnTo>
                    <a:lnTo>
                      <a:pt x="1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37" name="Freeform 426"/>
              <p:cNvSpPr>
                <a:spLocks/>
              </p:cNvSpPr>
              <p:nvPr/>
            </p:nvSpPr>
            <p:spPr bwMode="auto">
              <a:xfrm>
                <a:off x="3538" y="2149"/>
                <a:ext cx="39" cy="39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38" name="Freeform 427"/>
              <p:cNvSpPr>
                <a:spLocks/>
              </p:cNvSpPr>
              <p:nvPr/>
            </p:nvSpPr>
            <p:spPr bwMode="auto">
              <a:xfrm>
                <a:off x="3538" y="2129"/>
                <a:ext cx="39" cy="39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39" name="Freeform 428"/>
              <p:cNvSpPr>
                <a:spLocks/>
              </p:cNvSpPr>
              <p:nvPr/>
            </p:nvSpPr>
            <p:spPr bwMode="auto">
              <a:xfrm>
                <a:off x="3538" y="2090"/>
                <a:ext cx="29" cy="39"/>
              </a:xfrm>
              <a:custGeom>
                <a:avLst/>
                <a:gdLst>
                  <a:gd name="T0" fmla="*/ 0 w 3"/>
                  <a:gd name="T1" fmla="*/ 2 h 4"/>
                  <a:gd name="T2" fmla="*/ 2 w 3"/>
                  <a:gd name="T3" fmla="*/ 0 h 4"/>
                  <a:gd name="T4" fmla="*/ 3 w 3"/>
                  <a:gd name="T5" fmla="*/ 2 h 4"/>
                  <a:gd name="T6" fmla="*/ 2 w 3"/>
                  <a:gd name="T7" fmla="*/ 4 h 4"/>
                  <a:gd name="T8" fmla="*/ 0 w 3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4">
                    <a:moveTo>
                      <a:pt x="0" y="2"/>
                    </a:moveTo>
                    <a:lnTo>
                      <a:pt x="2" y="0"/>
                    </a:lnTo>
                    <a:lnTo>
                      <a:pt x="3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40" name="Freeform 429"/>
              <p:cNvSpPr>
                <a:spLocks/>
              </p:cNvSpPr>
              <p:nvPr/>
            </p:nvSpPr>
            <p:spPr bwMode="auto">
              <a:xfrm>
                <a:off x="3567" y="2139"/>
                <a:ext cx="40" cy="39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41" name="Freeform 430"/>
              <p:cNvSpPr>
                <a:spLocks/>
              </p:cNvSpPr>
              <p:nvPr/>
            </p:nvSpPr>
            <p:spPr bwMode="auto">
              <a:xfrm>
                <a:off x="3567" y="2109"/>
                <a:ext cx="40" cy="40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42" name="Freeform 431"/>
              <p:cNvSpPr>
                <a:spLocks/>
              </p:cNvSpPr>
              <p:nvPr/>
            </p:nvSpPr>
            <p:spPr bwMode="auto">
              <a:xfrm>
                <a:off x="3567" y="2090"/>
                <a:ext cx="40" cy="29"/>
              </a:xfrm>
              <a:custGeom>
                <a:avLst/>
                <a:gdLst>
                  <a:gd name="T0" fmla="*/ 0 w 4"/>
                  <a:gd name="T1" fmla="*/ 2 h 3"/>
                  <a:gd name="T2" fmla="*/ 2 w 4"/>
                  <a:gd name="T3" fmla="*/ 0 h 3"/>
                  <a:gd name="T4" fmla="*/ 4 w 4"/>
                  <a:gd name="T5" fmla="*/ 2 h 3"/>
                  <a:gd name="T6" fmla="*/ 2 w 4"/>
                  <a:gd name="T7" fmla="*/ 3 h 3"/>
                  <a:gd name="T8" fmla="*/ 0 w 4"/>
                  <a:gd name="T9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3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3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43" name="Freeform 432"/>
              <p:cNvSpPr>
                <a:spLocks/>
              </p:cNvSpPr>
              <p:nvPr/>
            </p:nvSpPr>
            <p:spPr bwMode="auto">
              <a:xfrm>
                <a:off x="3597" y="2139"/>
                <a:ext cx="29" cy="39"/>
              </a:xfrm>
              <a:custGeom>
                <a:avLst/>
                <a:gdLst>
                  <a:gd name="T0" fmla="*/ 0 w 3"/>
                  <a:gd name="T1" fmla="*/ 2 h 4"/>
                  <a:gd name="T2" fmla="*/ 2 w 3"/>
                  <a:gd name="T3" fmla="*/ 0 h 4"/>
                  <a:gd name="T4" fmla="*/ 3 w 3"/>
                  <a:gd name="T5" fmla="*/ 2 h 4"/>
                  <a:gd name="T6" fmla="*/ 2 w 3"/>
                  <a:gd name="T7" fmla="*/ 4 h 4"/>
                  <a:gd name="T8" fmla="*/ 0 w 3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4">
                    <a:moveTo>
                      <a:pt x="0" y="2"/>
                    </a:moveTo>
                    <a:lnTo>
                      <a:pt x="2" y="0"/>
                    </a:lnTo>
                    <a:lnTo>
                      <a:pt x="3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44" name="Freeform 433"/>
              <p:cNvSpPr>
                <a:spLocks/>
              </p:cNvSpPr>
              <p:nvPr/>
            </p:nvSpPr>
            <p:spPr bwMode="auto">
              <a:xfrm>
                <a:off x="3675" y="2188"/>
                <a:ext cx="39" cy="39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45" name="Freeform 434"/>
              <p:cNvSpPr>
                <a:spLocks/>
              </p:cNvSpPr>
              <p:nvPr/>
            </p:nvSpPr>
            <p:spPr bwMode="auto">
              <a:xfrm>
                <a:off x="3675" y="2247"/>
                <a:ext cx="39" cy="39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46" name="Freeform 435"/>
              <p:cNvSpPr>
                <a:spLocks/>
              </p:cNvSpPr>
              <p:nvPr/>
            </p:nvSpPr>
            <p:spPr bwMode="auto">
              <a:xfrm>
                <a:off x="3636" y="2394"/>
                <a:ext cx="39" cy="39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47" name="Freeform 436"/>
              <p:cNvSpPr>
                <a:spLocks/>
              </p:cNvSpPr>
              <p:nvPr/>
            </p:nvSpPr>
            <p:spPr bwMode="auto">
              <a:xfrm>
                <a:off x="3675" y="2374"/>
                <a:ext cx="39" cy="29"/>
              </a:xfrm>
              <a:custGeom>
                <a:avLst/>
                <a:gdLst>
                  <a:gd name="T0" fmla="*/ 0 w 4"/>
                  <a:gd name="T1" fmla="*/ 2 h 3"/>
                  <a:gd name="T2" fmla="*/ 2 w 4"/>
                  <a:gd name="T3" fmla="*/ 0 h 3"/>
                  <a:gd name="T4" fmla="*/ 4 w 4"/>
                  <a:gd name="T5" fmla="*/ 2 h 3"/>
                  <a:gd name="T6" fmla="*/ 2 w 4"/>
                  <a:gd name="T7" fmla="*/ 3 h 3"/>
                  <a:gd name="T8" fmla="*/ 0 w 4"/>
                  <a:gd name="T9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3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3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48" name="Freeform 437"/>
              <p:cNvSpPr>
                <a:spLocks/>
              </p:cNvSpPr>
              <p:nvPr/>
            </p:nvSpPr>
            <p:spPr bwMode="auto">
              <a:xfrm>
                <a:off x="3675" y="2335"/>
                <a:ext cx="30" cy="29"/>
              </a:xfrm>
              <a:custGeom>
                <a:avLst/>
                <a:gdLst>
                  <a:gd name="T0" fmla="*/ 0 w 3"/>
                  <a:gd name="T1" fmla="*/ 2 h 3"/>
                  <a:gd name="T2" fmla="*/ 2 w 3"/>
                  <a:gd name="T3" fmla="*/ 0 h 3"/>
                  <a:gd name="T4" fmla="*/ 3 w 3"/>
                  <a:gd name="T5" fmla="*/ 2 h 3"/>
                  <a:gd name="T6" fmla="*/ 2 w 3"/>
                  <a:gd name="T7" fmla="*/ 3 h 3"/>
                  <a:gd name="T8" fmla="*/ 0 w 3"/>
                  <a:gd name="T9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3">
                    <a:moveTo>
                      <a:pt x="0" y="2"/>
                    </a:moveTo>
                    <a:lnTo>
                      <a:pt x="2" y="0"/>
                    </a:lnTo>
                    <a:lnTo>
                      <a:pt x="3" y="2"/>
                    </a:lnTo>
                    <a:lnTo>
                      <a:pt x="2" y="3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49" name="Freeform 438"/>
              <p:cNvSpPr>
                <a:spLocks/>
              </p:cNvSpPr>
              <p:nvPr/>
            </p:nvSpPr>
            <p:spPr bwMode="auto">
              <a:xfrm>
                <a:off x="3685" y="2305"/>
                <a:ext cx="39" cy="40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50" name="Freeform 439"/>
              <p:cNvSpPr>
                <a:spLocks/>
              </p:cNvSpPr>
              <p:nvPr/>
            </p:nvSpPr>
            <p:spPr bwMode="auto">
              <a:xfrm>
                <a:off x="3705" y="2286"/>
                <a:ext cx="29" cy="29"/>
              </a:xfrm>
              <a:custGeom>
                <a:avLst/>
                <a:gdLst>
                  <a:gd name="T0" fmla="*/ 0 w 3"/>
                  <a:gd name="T1" fmla="*/ 1 h 3"/>
                  <a:gd name="T2" fmla="*/ 2 w 3"/>
                  <a:gd name="T3" fmla="*/ 0 h 3"/>
                  <a:gd name="T4" fmla="*/ 3 w 3"/>
                  <a:gd name="T5" fmla="*/ 1 h 3"/>
                  <a:gd name="T6" fmla="*/ 2 w 3"/>
                  <a:gd name="T7" fmla="*/ 3 h 3"/>
                  <a:gd name="T8" fmla="*/ 0 w 3"/>
                  <a:gd name="T9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3">
                    <a:moveTo>
                      <a:pt x="0" y="1"/>
                    </a:moveTo>
                    <a:lnTo>
                      <a:pt x="2" y="0"/>
                    </a:lnTo>
                    <a:lnTo>
                      <a:pt x="3" y="1"/>
                    </a:lnTo>
                    <a:lnTo>
                      <a:pt x="2" y="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51" name="Freeform 440"/>
              <p:cNvSpPr>
                <a:spLocks/>
              </p:cNvSpPr>
              <p:nvPr/>
            </p:nvSpPr>
            <p:spPr bwMode="auto">
              <a:xfrm>
                <a:off x="3773" y="2335"/>
                <a:ext cx="40" cy="39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52" name="Freeform 441"/>
              <p:cNvSpPr>
                <a:spLocks/>
              </p:cNvSpPr>
              <p:nvPr/>
            </p:nvSpPr>
            <p:spPr bwMode="auto">
              <a:xfrm>
                <a:off x="3724" y="2345"/>
                <a:ext cx="40" cy="39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53" name="Freeform 442"/>
              <p:cNvSpPr>
                <a:spLocks/>
              </p:cNvSpPr>
              <p:nvPr/>
            </p:nvSpPr>
            <p:spPr bwMode="auto">
              <a:xfrm>
                <a:off x="3724" y="2325"/>
                <a:ext cx="40" cy="39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54" name="Freeform 443"/>
              <p:cNvSpPr>
                <a:spLocks/>
              </p:cNvSpPr>
              <p:nvPr/>
            </p:nvSpPr>
            <p:spPr bwMode="auto">
              <a:xfrm>
                <a:off x="3724" y="2305"/>
                <a:ext cx="40" cy="30"/>
              </a:xfrm>
              <a:custGeom>
                <a:avLst/>
                <a:gdLst>
                  <a:gd name="T0" fmla="*/ 0 w 4"/>
                  <a:gd name="T1" fmla="*/ 1 h 3"/>
                  <a:gd name="T2" fmla="*/ 2 w 4"/>
                  <a:gd name="T3" fmla="*/ 0 h 3"/>
                  <a:gd name="T4" fmla="*/ 4 w 4"/>
                  <a:gd name="T5" fmla="*/ 1 h 3"/>
                  <a:gd name="T6" fmla="*/ 2 w 4"/>
                  <a:gd name="T7" fmla="*/ 3 h 3"/>
                  <a:gd name="T8" fmla="*/ 0 w 4"/>
                  <a:gd name="T9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3">
                    <a:moveTo>
                      <a:pt x="0" y="1"/>
                    </a:moveTo>
                    <a:lnTo>
                      <a:pt x="2" y="0"/>
                    </a:lnTo>
                    <a:lnTo>
                      <a:pt x="4" y="1"/>
                    </a:lnTo>
                    <a:lnTo>
                      <a:pt x="2" y="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55" name="Freeform 444"/>
              <p:cNvSpPr>
                <a:spLocks/>
              </p:cNvSpPr>
              <p:nvPr/>
            </p:nvSpPr>
            <p:spPr bwMode="auto">
              <a:xfrm>
                <a:off x="3754" y="2296"/>
                <a:ext cx="29" cy="29"/>
              </a:xfrm>
              <a:custGeom>
                <a:avLst/>
                <a:gdLst>
                  <a:gd name="T0" fmla="*/ 0 w 3"/>
                  <a:gd name="T1" fmla="*/ 1 h 3"/>
                  <a:gd name="T2" fmla="*/ 2 w 3"/>
                  <a:gd name="T3" fmla="*/ 0 h 3"/>
                  <a:gd name="T4" fmla="*/ 3 w 3"/>
                  <a:gd name="T5" fmla="*/ 1 h 3"/>
                  <a:gd name="T6" fmla="*/ 2 w 3"/>
                  <a:gd name="T7" fmla="*/ 3 h 3"/>
                  <a:gd name="T8" fmla="*/ 0 w 3"/>
                  <a:gd name="T9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3">
                    <a:moveTo>
                      <a:pt x="0" y="1"/>
                    </a:moveTo>
                    <a:lnTo>
                      <a:pt x="2" y="0"/>
                    </a:lnTo>
                    <a:lnTo>
                      <a:pt x="3" y="1"/>
                    </a:lnTo>
                    <a:lnTo>
                      <a:pt x="2" y="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56" name="Freeform 445"/>
              <p:cNvSpPr>
                <a:spLocks/>
              </p:cNvSpPr>
              <p:nvPr/>
            </p:nvSpPr>
            <p:spPr bwMode="auto">
              <a:xfrm>
                <a:off x="3754" y="2276"/>
                <a:ext cx="39" cy="39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57" name="Freeform 446"/>
              <p:cNvSpPr>
                <a:spLocks/>
              </p:cNvSpPr>
              <p:nvPr/>
            </p:nvSpPr>
            <p:spPr bwMode="auto">
              <a:xfrm>
                <a:off x="3724" y="2266"/>
                <a:ext cx="40" cy="39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58" name="Freeform 447"/>
              <p:cNvSpPr>
                <a:spLocks/>
              </p:cNvSpPr>
              <p:nvPr/>
            </p:nvSpPr>
            <p:spPr bwMode="auto">
              <a:xfrm>
                <a:off x="3724" y="2247"/>
                <a:ext cx="40" cy="39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59" name="Freeform 448"/>
              <p:cNvSpPr>
                <a:spLocks/>
              </p:cNvSpPr>
              <p:nvPr/>
            </p:nvSpPr>
            <p:spPr bwMode="auto">
              <a:xfrm>
                <a:off x="3724" y="2217"/>
                <a:ext cx="40" cy="39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60" name="Freeform 449"/>
              <p:cNvSpPr>
                <a:spLocks/>
              </p:cNvSpPr>
              <p:nvPr/>
            </p:nvSpPr>
            <p:spPr bwMode="auto">
              <a:xfrm>
                <a:off x="3724" y="2198"/>
                <a:ext cx="40" cy="39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61" name="Freeform 450"/>
              <p:cNvSpPr>
                <a:spLocks/>
              </p:cNvSpPr>
              <p:nvPr/>
            </p:nvSpPr>
            <p:spPr bwMode="auto">
              <a:xfrm>
                <a:off x="3724" y="2168"/>
                <a:ext cx="40" cy="30"/>
              </a:xfrm>
              <a:custGeom>
                <a:avLst/>
                <a:gdLst>
                  <a:gd name="T0" fmla="*/ 0 w 4"/>
                  <a:gd name="T1" fmla="*/ 2 h 3"/>
                  <a:gd name="T2" fmla="*/ 2 w 4"/>
                  <a:gd name="T3" fmla="*/ 0 h 3"/>
                  <a:gd name="T4" fmla="*/ 4 w 4"/>
                  <a:gd name="T5" fmla="*/ 2 h 3"/>
                  <a:gd name="T6" fmla="*/ 2 w 4"/>
                  <a:gd name="T7" fmla="*/ 3 h 3"/>
                  <a:gd name="T8" fmla="*/ 0 w 4"/>
                  <a:gd name="T9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3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3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62" name="Freeform 451"/>
              <p:cNvSpPr>
                <a:spLocks/>
              </p:cNvSpPr>
              <p:nvPr/>
            </p:nvSpPr>
            <p:spPr bwMode="auto">
              <a:xfrm>
                <a:off x="3724" y="2139"/>
                <a:ext cx="40" cy="29"/>
              </a:xfrm>
              <a:custGeom>
                <a:avLst/>
                <a:gdLst>
                  <a:gd name="T0" fmla="*/ 0 w 4"/>
                  <a:gd name="T1" fmla="*/ 2 h 3"/>
                  <a:gd name="T2" fmla="*/ 2 w 4"/>
                  <a:gd name="T3" fmla="*/ 0 h 3"/>
                  <a:gd name="T4" fmla="*/ 4 w 4"/>
                  <a:gd name="T5" fmla="*/ 2 h 3"/>
                  <a:gd name="T6" fmla="*/ 2 w 4"/>
                  <a:gd name="T7" fmla="*/ 3 h 3"/>
                  <a:gd name="T8" fmla="*/ 0 w 4"/>
                  <a:gd name="T9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3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3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63" name="Freeform 452"/>
              <p:cNvSpPr>
                <a:spLocks/>
              </p:cNvSpPr>
              <p:nvPr/>
            </p:nvSpPr>
            <p:spPr bwMode="auto">
              <a:xfrm>
                <a:off x="3862" y="2305"/>
                <a:ext cx="39" cy="40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64" name="Freeform 453"/>
              <p:cNvSpPr>
                <a:spLocks/>
              </p:cNvSpPr>
              <p:nvPr/>
            </p:nvSpPr>
            <p:spPr bwMode="auto">
              <a:xfrm>
                <a:off x="3862" y="2266"/>
                <a:ext cx="39" cy="39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65" name="Freeform 454"/>
              <p:cNvSpPr>
                <a:spLocks/>
              </p:cNvSpPr>
              <p:nvPr/>
            </p:nvSpPr>
            <p:spPr bwMode="auto">
              <a:xfrm>
                <a:off x="3832" y="2256"/>
                <a:ext cx="30" cy="40"/>
              </a:xfrm>
              <a:custGeom>
                <a:avLst/>
                <a:gdLst>
                  <a:gd name="T0" fmla="*/ 0 w 3"/>
                  <a:gd name="T1" fmla="*/ 2 h 4"/>
                  <a:gd name="T2" fmla="*/ 1 w 3"/>
                  <a:gd name="T3" fmla="*/ 0 h 4"/>
                  <a:gd name="T4" fmla="*/ 3 w 3"/>
                  <a:gd name="T5" fmla="*/ 2 h 4"/>
                  <a:gd name="T6" fmla="*/ 1 w 3"/>
                  <a:gd name="T7" fmla="*/ 4 h 4"/>
                  <a:gd name="T8" fmla="*/ 0 w 3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4">
                    <a:moveTo>
                      <a:pt x="0" y="2"/>
                    </a:moveTo>
                    <a:lnTo>
                      <a:pt x="1" y="0"/>
                    </a:lnTo>
                    <a:lnTo>
                      <a:pt x="3" y="2"/>
                    </a:lnTo>
                    <a:lnTo>
                      <a:pt x="1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66" name="Freeform 455"/>
              <p:cNvSpPr>
                <a:spLocks/>
              </p:cNvSpPr>
              <p:nvPr/>
            </p:nvSpPr>
            <p:spPr bwMode="auto">
              <a:xfrm>
                <a:off x="3803" y="2256"/>
                <a:ext cx="39" cy="30"/>
              </a:xfrm>
              <a:custGeom>
                <a:avLst/>
                <a:gdLst>
                  <a:gd name="T0" fmla="*/ 0 w 4"/>
                  <a:gd name="T1" fmla="*/ 2 h 3"/>
                  <a:gd name="T2" fmla="*/ 2 w 4"/>
                  <a:gd name="T3" fmla="*/ 0 h 3"/>
                  <a:gd name="T4" fmla="*/ 4 w 4"/>
                  <a:gd name="T5" fmla="*/ 2 h 3"/>
                  <a:gd name="T6" fmla="*/ 2 w 4"/>
                  <a:gd name="T7" fmla="*/ 3 h 3"/>
                  <a:gd name="T8" fmla="*/ 0 w 4"/>
                  <a:gd name="T9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3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3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67" name="Freeform 456"/>
              <p:cNvSpPr>
                <a:spLocks/>
              </p:cNvSpPr>
              <p:nvPr/>
            </p:nvSpPr>
            <p:spPr bwMode="auto">
              <a:xfrm>
                <a:off x="3832" y="2227"/>
                <a:ext cx="30" cy="39"/>
              </a:xfrm>
              <a:custGeom>
                <a:avLst/>
                <a:gdLst>
                  <a:gd name="T0" fmla="*/ 0 w 3"/>
                  <a:gd name="T1" fmla="*/ 2 h 4"/>
                  <a:gd name="T2" fmla="*/ 2 w 3"/>
                  <a:gd name="T3" fmla="*/ 0 h 4"/>
                  <a:gd name="T4" fmla="*/ 3 w 3"/>
                  <a:gd name="T5" fmla="*/ 2 h 4"/>
                  <a:gd name="T6" fmla="*/ 2 w 3"/>
                  <a:gd name="T7" fmla="*/ 4 h 4"/>
                  <a:gd name="T8" fmla="*/ 0 w 3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4">
                    <a:moveTo>
                      <a:pt x="0" y="2"/>
                    </a:moveTo>
                    <a:lnTo>
                      <a:pt x="2" y="0"/>
                    </a:lnTo>
                    <a:lnTo>
                      <a:pt x="3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68" name="Freeform 457"/>
              <p:cNvSpPr>
                <a:spLocks/>
              </p:cNvSpPr>
              <p:nvPr/>
            </p:nvSpPr>
            <p:spPr bwMode="auto">
              <a:xfrm>
                <a:off x="3832" y="2207"/>
                <a:ext cx="30" cy="40"/>
              </a:xfrm>
              <a:custGeom>
                <a:avLst/>
                <a:gdLst>
                  <a:gd name="T0" fmla="*/ 0 w 3"/>
                  <a:gd name="T1" fmla="*/ 2 h 4"/>
                  <a:gd name="T2" fmla="*/ 2 w 3"/>
                  <a:gd name="T3" fmla="*/ 0 h 4"/>
                  <a:gd name="T4" fmla="*/ 3 w 3"/>
                  <a:gd name="T5" fmla="*/ 2 h 4"/>
                  <a:gd name="T6" fmla="*/ 2 w 3"/>
                  <a:gd name="T7" fmla="*/ 4 h 4"/>
                  <a:gd name="T8" fmla="*/ 0 w 3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4">
                    <a:moveTo>
                      <a:pt x="0" y="2"/>
                    </a:moveTo>
                    <a:lnTo>
                      <a:pt x="2" y="0"/>
                    </a:lnTo>
                    <a:lnTo>
                      <a:pt x="3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69" name="Freeform 458"/>
              <p:cNvSpPr>
                <a:spLocks/>
              </p:cNvSpPr>
              <p:nvPr/>
            </p:nvSpPr>
            <p:spPr bwMode="auto">
              <a:xfrm>
                <a:off x="3832" y="2188"/>
                <a:ext cx="30" cy="39"/>
              </a:xfrm>
              <a:custGeom>
                <a:avLst/>
                <a:gdLst>
                  <a:gd name="T0" fmla="*/ 0 w 3"/>
                  <a:gd name="T1" fmla="*/ 2 h 4"/>
                  <a:gd name="T2" fmla="*/ 2 w 3"/>
                  <a:gd name="T3" fmla="*/ 0 h 4"/>
                  <a:gd name="T4" fmla="*/ 3 w 3"/>
                  <a:gd name="T5" fmla="*/ 2 h 4"/>
                  <a:gd name="T6" fmla="*/ 2 w 3"/>
                  <a:gd name="T7" fmla="*/ 4 h 4"/>
                  <a:gd name="T8" fmla="*/ 0 w 3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4">
                    <a:moveTo>
                      <a:pt x="0" y="2"/>
                    </a:moveTo>
                    <a:lnTo>
                      <a:pt x="2" y="0"/>
                    </a:lnTo>
                    <a:lnTo>
                      <a:pt x="3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70" name="Freeform 459"/>
              <p:cNvSpPr>
                <a:spLocks/>
              </p:cNvSpPr>
              <p:nvPr/>
            </p:nvSpPr>
            <p:spPr bwMode="auto">
              <a:xfrm>
                <a:off x="3832" y="2158"/>
                <a:ext cx="30" cy="40"/>
              </a:xfrm>
              <a:custGeom>
                <a:avLst/>
                <a:gdLst>
                  <a:gd name="T0" fmla="*/ 0 w 3"/>
                  <a:gd name="T1" fmla="*/ 2 h 4"/>
                  <a:gd name="T2" fmla="*/ 1 w 3"/>
                  <a:gd name="T3" fmla="*/ 0 h 4"/>
                  <a:gd name="T4" fmla="*/ 3 w 3"/>
                  <a:gd name="T5" fmla="*/ 2 h 4"/>
                  <a:gd name="T6" fmla="*/ 1 w 3"/>
                  <a:gd name="T7" fmla="*/ 4 h 4"/>
                  <a:gd name="T8" fmla="*/ 0 w 3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4">
                    <a:moveTo>
                      <a:pt x="0" y="2"/>
                    </a:moveTo>
                    <a:lnTo>
                      <a:pt x="1" y="0"/>
                    </a:lnTo>
                    <a:lnTo>
                      <a:pt x="3" y="2"/>
                    </a:lnTo>
                    <a:lnTo>
                      <a:pt x="1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71" name="Freeform 460"/>
              <p:cNvSpPr>
                <a:spLocks/>
              </p:cNvSpPr>
              <p:nvPr/>
            </p:nvSpPr>
            <p:spPr bwMode="auto">
              <a:xfrm>
                <a:off x="3832" y="2139"/>
                <a:ext cx="39" cy="39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72" name="Freeform 461"/>
              <p:cNvSpPr>
                <a:spLocks/>
              </p:cNvSpPr>
              <p:nvPr/>
            </p:nvSpPr>
            <p:spPr bwMode="auto">
              <a:xfrm>
                <a:off x="3832" y="2119"/>
                <a:ext cx="39" cy="30"/>
              </a:xfrm>
              <a:custGeom>
                <a:avLst/>
                <a:gdLst>
                  <a:gd name="T0" fmla="*/ 0 w 4"/>
                  <a:gd name="T1" fmla="*/ 1 h 3"/>
                  <a:gd name="T2" fmla="*/ 2 w 4"/>
                  <a:gd name="T3" fmla="*/ 0 h 3"/>
                  <a:gd name="T4" fmla="*/ 4 w 4"/>
                  <a:gd name="T5" fmla="*/ 1 h 3"/>
                  <a:gd name="T6" fmla="*/ 2 w 4"/>
                  <a:gd name="T7" fmla="*/ 3 h 3"/>
                  <a:gd name="T8" fmla="*/ 0 w 4"/>
                  <a:gd name="T9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3">
                    <a:moveTo>
                      <a:pt x="0" y="1"/>
                    </a:moveTo>
                    <a:lnTo>
                      <a:pt x="2" y="0"/>
                    </a:lnTo>
                    <a:lnTo>
                      <a:pt x="4" y="1"/>
                    </a:lnTo>
                    <a:lnTo>
                      <a:pt x="2" y="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73" name="Freeform 462"/>
              <p:cNvSpPr>
                <a:spLocks/>
              </p:cNvSpPr>
              <p:nvPr/>
            </p:nvSpPr>
            <p:spPr bwMode="auto">
              <a:xfrm>
                <a:off x="3793" y="2149"/>
                <a:ext cx="39" cy="39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74" name="Freeform 463"/>
              <p:cNvSpPr>
                <a:spLocks/>
              </p:cNvSpPr>
              <p:nvPr/>
            </p:nvSpPr>
            <p:spPr bwMode="auto">
              <a:xfrm>
                <a:off x="3803" y="2129"/>
                <a:ext cx="29" cy="29"/>
              </a:xfrm>
              <a:custGeom>
                <a:avLst/>
                <a:gdLst>
                  <a:gd name="T0" fmla="*/ 0 w 3"/>
                  <a:gd name="T1" fmla="*/ 1 h 3"/>
                  <a:gd name="T2" fmla="*/ 2 w 3"/>
                  <a:gd name="T3" fmla="*/ 0 h 3"/>
                  <a:gd name="T4" fmla="*/ 3 w 3"/>
                  <a:gd name="T5" fmla="*/ 1 h 3"/>
                  <a:gd name="T6" fmla="*/ 2 w 3"/>
                  <a:gd name="T7" fmla="*/ 3 h 3"/>
                  <a:gd name="T8" fmla="*/ 0 w 3"/>
                  <a:gd name="T9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3">
                    <a:moveTo>
                      <a:pt x="0" y="1"/>
                    </a:moveTo>
                    <a:lnTo>
                      <a:pt x="2" y="0"/>
                    </a:lnTo>
                    <a:lnTo>
                      <a:pt x="3" y="1"/>
                    </a:lnTo>
                    <a:lnTo>
                      <a:pt x="2" y="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75" name="Freeform 464"/>
              <p:cNvSpPr>
                <a:spLocks/>
              </p:cNvSpPr>
              <p:nvPr/>
            </p:nvSpPr>
            <p:spPr bwMode="auto">
              <a:xfrm>
                <a:off x="3803" y="2100"/>
                <a:ext cx="39" cy="39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76" name="Freeform 465"/>
              <p:cNvSpPr>
                <a:spLocks/>
              </p:cNvSpPr>
              <p:nvPr/>
            </p:nvSpPr>
            <p:spPr bwMode="auto">
              <a:xfrm>
                <a:off x="3803" y="2031"/>
                <a:ext cx="39" cy="39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77" name="Freeform 466"/>
              <p:cNvSpPr>
                <a:spLocks/>
              </p:cNvSpPr>
              <p:nvPr/>
            </p:nvSpPr>
            <p:spPr bwMode="auto">
              <a:xfrm>
                <a:off x="3881" y="2050"/>
                <a:ext cx="39" cy="40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78" name="Freeform 467"/>
              <p:cNvSpPr>
                <a:spLocks/>
              </p:cNvSpPr>
              <p:nvPr/>
            </p:nvSpPr>
            <p:spPr bwMode="auto">
              <a:xfrm>
                <a:off x="3881" y="2031"/>
                <a:ext cx="39" cy="29"/>
              </a:xfrm>
              <a:custGeom>
                <a:avLst/>
                <a:gdLst>
                  <a:gd name="T0" fmla="*/ 0 w 4"/>
                  <a:gd name="T1" fmla="*/ 1 h 3"/>
                  <a:gd name="T2" fmla="*/ 2 w 4"/>
                  <a:gd name="T3" fmla="*/ 0 h 3"/>
                  <a:gd name="T4" fmla="*/ 4 w 4"/>
                  <a:gd name="T5" fmla="*/ 1 h 3"/>
                  <a:gd name="T6" fmla="*/ 2 w 4"/>
                  <a:gd name="T7" fmla="*/ 3 h 3"/>
                  <a:gd name="T8" fmla="*/ 0 w 4"/>
                  <a:gd name="T9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3">
                    <a:moveTo>
                      <a:pt x="0" y="1"/>
                    </a:moveTo>
                    <a:lnTo>
                      <a:pt x="2" y="0"/>
                    </a:lnTo>
                    <a:lnTo>
                      <a:pt x="4" y="1"/>
                    </a:lnTo>
                    <a:lnTo>
                      <a:pt x="2" y="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79" name="Freeform 468"/>
              <p:cNvSpPr>
                <a:spLocks/>
              </p:cNvSpPr>
              <p:nvPr/>
            </p:nvSpPr>
            <p:spPr bwMode="auto">
              <a:xfrm>
                <a:off x="3881" y="1992"/>
                <a:ext cx="39" cy="39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80" name="Freeform 469"/>
              <p:cNvSpPr>
                <a:spLocks/>
              </p:cNvSpPr>
              <p:nvPr/>
            </p:nvSpPr>
            <p:spPr bwMode="auto">
              <a:xfrm>
                <a:off x="3881" y="2090"/>
                <a:ext cx="39" cy="39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81" name="Freeform 470"/>
              <p:cNvSpPr>
                <a:spLocks/>
              </p:cNvSpPr>
              <p:nvPr/>
            </p:nvSpPr>
            <p:spPr bwMode="auto">
              <a:xfrm>
                <a:off x="3911" y="2090"/>
                <a:ext cx="39" cy="39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82" name="Freeform 471"/>
              <p:cNvSpPr>
                <a:spLocks/>
              </p:cNvSpPr>
              <p:nvPr/>
            </p:nvSpPr>
            <p:spPr bwMode="auto">
              <a:xfrm>
                <a:off x="3911" y="2129"/>
                <a:ext cx="39" cy="29"/>
              </a:xfrm>
              <a:custGeom>
                <a:avLst/>
                <a:gdLst>
                  <a:gd name="T0" fmla="*/ 0 w 4"/>
                  <a:gd name="T1" fmla="*/ 1 h 3"/>
                  <a:gd name="T2" fmla="*/ 2 w 4"/>
                  <a:gd name="T3" fmla="*/ 0 h 3"/>
                  <a:gd name="T4" fmla="*/ 4 w 4"/>
                  <a:gd name="T5" fmla="*/ 1 h 3"/>
                  <a:gd name="T6" fmla="*/ 2 w 4"/>
                  <a:gd name="T7" fmla="*/ 3 h 3"/>
                  <a:gd name="T8" fmla="*/ 0 w 4"/>
                  <a:gd name="T9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3">
                    <a:moveTo>
                      <a:pt x="0" y="1"/>
                    </a:moveTo>
                    <a:lnTo>
                      <a:pt x="2" y="0"/>
                    </a:lnTo>
                    <a:lnTo>
                      <a:pt x="4" y="1"/>
                    </a:lnTo>
                    <a:lnTo>
                      <a:pt x="2" y="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83" name="Freeform 472"/>
              <p:cNvSpPr>
                <a:spLocks/>
              </p:cNvSpPr>
              <p:nvPr/>
            </p:nvSpPr>
            <p:spPr bwMode="auto">
              <a:xfrm>
                <a:off x="3930" y="2119"/>
                <a:ext cx="39" cy="39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84" name="Freeform 473"/>
              <p:cNvSpPr>
                <a:spLocks/>
              </p:cNvSpPr>
              <p:nvPr/>
            </p:nvSpPr>
            <p:spPr bwMode="auto">
              <a:xfrm>
                <a:off x="3969" y="2129"/>
                <a:ext cx="30" cy="39"/>
              </a:xfrm>
              <a:custGeom>
                <a:avLst/>
                <a:gdLst>
                  <a:gd name="T0" fmla="*/ 0 w 3"/>
                  <a:gd name="T1" fmla="*/ 2 h 4"/>
                  <a:gd name="T2" fmla="*/ 2 w 3"/>
                  <a:gd name="T3" fmla="*/ 0 h 4"/>
                  <a:gd name="T4" fmla="*/ 3 w 3"/>
                  <a:gd name="T5" fmla="*/ 2 h 4"/>
                  <a:gd name="T6" fmla="*/ 2 w 3"/>
                  <a:gd name="T7" fmla="*/ 4 h 4"/>
                  <a:gd name="T8" fmla="*/ 0 w 3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4">
                    <a:moveTo>
                      <a:pt x="0" y="2"/>
                    </a:moveTo>
                    <a:lnTo>
                      <a:pt x="2" y="0"/>
                    </a:lnTo>
                    <a:lnTo>
                      <a:pt x="3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85" name="Freeform 474"/>
              <p:cNvSpPr>
                <a:spLocks/>
              </p:cNvSpPr>
              <p:nvPr/>
            </p:nvSpPr>
            <p:spPr bwMode="auto">
              <a:xfrm>
                <a:off x="3969" y="2149"/>
                <a:ext cx="30" cy="39"/>
              </a:xfrm>
              <a:custGeom>
                <a:avLst/>
                <a:gdLst>
                  <a:gd name="T0" fmla="*/ 0 w 3"/>
                  <a:gd name="T1" fmla="*/ 2 h 4"/>
                  <a:gd name="T2" fmla="*/ 2 w 3"/>
                  <a:gd name="T3" fmla="*/ 0 h 4"/>
                  <a:gd name="T4" fmla="*/ 3 w 3"/>
                  <a:gd name="T5" fmla="*/ 2 h 4"/>
                  <a:gd name="T6" fmla="*/ 2 w 3"/>
                  <a:gd name="T7" fmla="*/ 4 h 4"/>
                  <a:gd name="T8" fmla="*/ 0 w 3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4">
                    <a:moveTo>
                      <a:pt x="0" y="2"/>
                    </a:moveTo>
                    <a:lnTo>
                      <a:pt x="2" y="0"/>
                    </a:lnTo>
                    <a:lnTo>
                      <a:pt x="3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86" name="Freeform 475"/>
              <p:cNvSpPr>
                <a:spLocks/>
              </p:cNvSpPr>
              <p:nvPr/>
            </p:nvSpPr>
            <p:spPr bwMode="auto">
              <a:xfrm>
                <a:off x="3960" y="2178"/>
                <a:ext cx="39" cy="39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87" name="Freeform 476"/>
              <p:cNvSpPr>
                <a:spLocks/>
              </p:cNvSpPr>
              <p:nvPr/>
            </p:nvSpPr>
            <p:spPr bwMode="auto">
              <a:xfrm>
                <a:off x="3969" y="2198"/>
                <a:ext cx="30" cy="39"/>
              </a:xfrm>
              <a:custGeom>
                <a:avLst/>
                <a:gdLst>
                  <a:gd name="T0" fmla="*/ 0 w 3"/>
                  <a:gd name="T1" fmla="*/ 2 h 4"/>
                  <a:gd name="T2" fmla="*/ 2 w 3"/>
                  <a:gd name="T3" fmla="*/ 0 h 4"/>
                  <a:gd name="T4" fmla="*/ 3 w 3"/>
                  <a:gd name="T5" fmla="*/ 2 h 4"/>
                  <a:gd name="T6" fmla="*/ 2 w 3"/>
                  <a:gd name="T7" fmla="*/ 4 h 4"/>
                  <a:gd name="T8" fmla="*/ 0 w 3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4">
                    <a:moveTo>
                      <a:pt x="0" y="2"/>
                    </a:moveTo>
                    <a:lnTo>
                      <a:pt x="2" y="0"/>
                    </a:lnTo>
                    <a:lnTo>
                      <a:pt x="3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88" name="Freeform 477"/>
              <p:cNvSpPr>
                <a:spLocks/>
              </p:cNvSpPr>
              <p:nvPr/>
            </p:nvSpPr>
            <p:spPr bwMode="auto">
              <a:xfrm>
                <a:off x="3911" y="2227"/>
                <a:ext cx="39" cy="39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89" name="Freeform 478"/>
              <p:cNvSpPr>
                <a:spLocks/>
              </p:cNvSpPr>
              <p:nvPr/>
            </p:nvSpPr>
            <p:spPr bwMode="auto">
              <a:xfrm>
                <a:off x="4116" y="2276"/>
                <a:ext cx="40" cy="39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90" name="Freeform 479"/>
              <p:cNvSpPr>
                <a:spLocks/>
              </p:cNvSpPr>
              <p:nvPr/>
            </p:nvSpPr>
            <p:spPr bwMode="auto">
              <a:xfrm>
                <a:off x="4146" y="2325"/>
                <a:ext cx="39" cy="39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91" name="Freeform 480"/>
              <p:cNvSpPr>
                <a:spLocks/>
              </p:cNvSpPr>
              <p:nvPr/>
            </p:nvSpPr>
            <p:spPr bwMode="auto">
              <a:xfrm>
                <a:off x="4146" y="2296"/>
                <a:ext cx="39" cy="39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92" name="Freeform 481"/>
              <p:cNvSpPr>
                <a:spLocks/>
              </p:cNvSpPr>
              <p:nvPr/>
            </p:nvSpPr>
            <p:spPr bwMode="auto">
              <a:xfrm>
                <a:off x="4205" y="2335"/>
                <a:ext cx="29" cy="39"/>
              </a:xfrm>
              <a:custGeom>
                <a:avLst/>
                <a:gdLst>
                  <a:gd name="T0" fmla="*/ 0 w 3"/>
                  <a:gd name="T1" fmla="*/ 2 h 4"/>
                  <a:gd name="T2" fmla="*/ 1 w 3"/>
                  <a:gd name="T3" fmla="*/ 0 h 4"/>
                  <a:gd name="T4" fmla="*/ 3 w 3"/>
                  <a:gd name="T5" fmla="*/ 2 h 4"/>
                  <a:gd name="T6" fmla="*/ 1 w 3"/>
                  <a:gd name="T7" fmla="*/ 4 h 4"/>
                  <a:gd name="T8" fmla="*/ 0 w 3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4">
                    <a:moveTo>
                      <a:pt x="0" y="2"/>
                    </a:moveTo>
                    <a:lnTo>
                      <a:pt x="1" y="0"/>
                    </a:lnTo>
                    <a:lnTo>
                      <a:pt x="3" y="2"/>
                    </a:lnTo>
                    <a:lnTo>
                      <a:pt x="1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93" name="Freeform 482"/>
              <p:cNvSpPr>
                <a:spLocks/>
              </p:cNvSpPr>
              <p:nvPr/>
            </p:nvSpPr>
            <p:spPr bwMode="auto">
              <a:xfrm>
                <a:off x="4205" y="2315"/>
                <a:ext cx="29" cy="39"/>
              </a:xfrm>
              <a:custGeom>
                <a:avLst/>
                <a:gdLst>
                  <a:gd name="T0" fmla="*/ 0 w 3"/>
                  <a:gd name="T1" fmla="*/ 2 h 4"/>
                  <a:gd name="T2" fmla="*/ 2 w 3"/>
                  <a:gd name="T3" fmla="*/ 0 h 4"/>
                  <a:gd name="T4" fmla="*/ 3 w 3"/>
                  <a:gd name="T5" fmla="*/ 2 h 4"/>
                  <a:gd name="T6" fmla="*/ 2 w 3"/>
                  <a:gd name="T7" fmla="*/ 4 h 4"/>
                  <a:gd name="T8" fmla="*/ 0 w 3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4">
                    <a:moveTo>
                      <a:pt x="0" y="2"/>
                    </a:moveTo>
                    <a:lnTo>
                      <a:pt x="2" y="0"/>
                    </a:lnTo>
                    <a:lnTo>
                      <a:pt x="3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94" name="Freeform 483"/>
              <p:cNvSpPr>
                <a:spLocks/>
              </p:cNvSpPr>
              <p:nvPr/>
            </p:nvSpPr>
            <p:spPr bwMode="auto">
              <a:xfrm>
                <a:off x="4205" y="2266"/>
                <a:ext cx="39" cy="39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95" name="Freeform 484"/>
              <p:cNvSpPr>
                <a:spLocks/>
              </p:cNvSpPr>
              <p:nvPr/>
            </p:nvSpPr>
            <p:spPr bwMode="auto">
              <a:xfrm>
                <a:off x="4205" y="2256"/>
                <a:ext cx="39" cy="30"/>
              </a:xfrm>
              <a:custGeom>
                <a:avLst/>
                <a:gdLst>
                  <a:gd name="T0" fmla="*/ 0 w 4"/>
                  <a:gd name="T1" fmla="*/ 1 h 3"/>
                  <a:gd name="T2" fmla="*/ 2 w 4"/>
                  <a:gd name="T3" fmla="*/ 0 h 3"/>
                  <a:gd name="T4" fmla="*/ 4 w 4"/>
                  <a:gd name="T5" fmla="*/ 1 h 3"/>
                  <a:gd name="T6" fmla="*/ 2 w 4"/>
                  <a:gd name="T7" fmla="*/ 3 h 3"/>
                  <a:gd name="T8" fmla="*/ 0 w 4"/>
                  <a:gd name="T9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3">
                    <a:moveTo>
                      <a:pt x="0" y="1"/>
                    </a:moveTo>
                    <a:lnTo>
                      <a:pt x="2" y="0"/>
                    </a:lnTo>
                    <a:lnTo>
                      <a:pt x="4" y="1"/>
                    </a:lnTo>
                    <a:lnTo>
                      <a:pt x="2" y="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96" name="Freeform 485"/>
              <p:cNvSpPr>
                <a:spLocks/>
              </p:cNvSpPr>
              <p:nvPr/>
            </p:nvSpPr>
            <p:spPr bwMode="auto">
              <a:xfrm>
                <a:off x="4175" y="2129"/>
                <a:ext cx="30" cy="39"/>
              </a:xfrm>
              <a:custGeom>
                <a:avLst/>
                <a:gdLst>
                  <a:gd name="T0" fmla="*/ 0 w 3"/>
                  <a:gd name="T1" fmla="*/ 2 h 4"/>
                  <a:gd name="T2" fmla="*/ 2 w 3"/>
                  <a:gd name="T3" fmla="*/ 0 h 4"/>
                  <a:gd name="T4" fmla="*/ 3 w 3"/>
                  <a:gd name="T5" fmla="*/ 2 h 4"/>
                  <a:gd name="T6" fmla="*/ 2 w 3"/>
                  <a:gd name="T7" fmla="*/ 4 h 4"/>
                  <a:gd name="T8" fmla="*/ 0 w 3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4">
                    <a:moveTo>
                      <a:pt x="0" y="2"/>
                    </a:moveTo>
                    <a:lnTo>
                      <a:pt x="2" y="0"/>
                    </a:lnTo>
                    <a:lnTo>
                      <a:pt x="3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97" name="Freeform 486"/>
              <p:cNvSpPr>
                <a:spLocks/>
              </p:cNvSpPr>
              <p:nvPr/>
            </p:nvSpPr>
            <p:spPr bwMode="auto">
              <a:xfrm>
                <a:off x="4097" y="2129"/>
                <a:ext cx="39" cy="29"/>
              </a:xfrm>
              <a:custGeom>
                <a:avLst/>
                <a:gdLst>
                  <a:gd name="T0" fmla="*/ 0 w 4"/>
                  <a:gd name="T1" fmla="*/ 1 h 3"/>
                  <a:gd name="T2" fmla="*/ 2 w 4"/>
                  <a:gd name="T3" fmla="*/ 0 h 3"/>
                  <a:gd name="T4" fmla="*/ 4 w 4"/>
                  <a:gd name="T5" fmla="*/ 1 h 3"/>
                  <a:gd name="T6" fmla="*/ 2 w 4"/>
                  <a:gd name="T7" fmla="*/ 3 h 3"/>
                  <a:gd name="T8" fmla="*/ 0 w 4"/>
                  <a:gd name="T9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3">
                    <a:moveTo>
                      <a:pt x="0" y="1"/>
                    </a:moveTo>
                    <a:lnTo>
                      <a:pt x="2" y="0"/>
                    </a:lnTo>
                    <a:lnTo>
                      <a:pt x="4" y="1"/>
                    </a:lnTo>
                    <a:lnTo>
                      <a:pt x="2" y="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98" name="Freeform 487"/>
              <p:cNvSpPr>
                <a:spLocks/>
              </p:cNvSpPr>
              <p:nvPr/>
            </p:nvSpPr>
            <p:spPr bwMode="auto">
              <a:xfrm>
                <a:off x="4097" y="2109"/>
                <a:ext cx="39" cy="40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99" name="Freeform 488"/>
              <p:cNvSpPr>
                <a:spLocks/>
              </p:cNvSpPr>
              <p:nvPr/>
            </p:nvSpPr>
            <p:spPr bwMode="auto">
              <a:xfrm>
                <a:off x="4048" y="2100"/>
                <a:ext cx="29" cy="39"/>
              </a:xfrm>
              <a:custGeom>
                <a:avLst/>
                <a:gdLst>
                  <a:gd name="T0" fmla="*/ 0 w 3"/>
                  <a:gd name="T1" fmla="*/ 2 h 4"/>
                  <a:gd name="T2" fmla="*/ 2 w 3"/>
                  <a:gd name="T3" fmla="*/ 0 h 4"/>
                  <a:gd name="T4" fmla="*/ 3 w 3"/>
                  <a:gd name="T5" fmla="*/ 2 h 4"/>
                  <a:gd name="T6" fmla="*/ 2 w 3"/>
                  <a:gd name="T7" fmla="*/ 4 h 4"/>
                  <a:gd name="T8" fmla="*/ 0 w 3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4">
                    <a:moveTo>
                      <a:pt x="0" y="2"/>
                    </a:moveTo>
                    <a:lnTo>
                      <a:pt x="2" y="0"/>
                    </a:lnTo>
                    <a:lnTo>
                      <a:pt x="3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00" name="Freeform 489"/>
              <p:cNvSpPr>
                <a:spLocks/>
              </p:cNvSpPr>
              <p:nvPr/>
            </p:nvSpPr>
            <p:spPr bwMode="auto">
              <a:xfrm>
                <a:off x="4048" y="2080"/>
                <a:ext cx="29" cy="39"/>
              </a:xfrm>
              <a:custGeom>
                <a:avLst/>
                <a:gdLst>
                  <a:gd name="T0" fmla="*/ 0 w 3"/>
                  <a:gd name="T1" fmla="*/ 2 h 4"/>
                  <a:gd name="T2" fmla="*/ 2 w 3"/>
                  <a:gd name="T3" fmla="*/ 0 h 4"/>
                  <a:gd name="T4" fmla="*/ 3 w 3"/>
                  <a:gd name="T5" fmla="*/ 2 h 4"/>
                  <a:gd name="T6" fmla="*/ 2 w 3"/>
                  <a:gd name="T7" fmla="*/ 4 h 4"/>
                  <a:gd name="T8" fmla="*/ 0 w 3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4">
                    <a:moveTo>
                      <a:pt x="0" y="2"/>
                    </a:moveTo>
                    <a:lnTo>
                      <a:pt x="2" y="0"/>
                    </a:lnTo>
                    <a:lnTo>
                      <a:pt x="3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01" name="Freeform 490"/>
              <p:cNvSpPr>
                <a:spLocks/>
              </p:cNvSpPr>
              <p:nvPr/>
            </p:nvSpPr>
            <p:spPr bwMode="auto">
              <a:xfrm>
                <a:off x="4048" y="2060"/>
                <a:ext cx="29" cy="40"/>
              </a:xfrm>
              <a:custGeom>
                <a:avLst/>
                <a:gdLst>
                  <a:gd name="T0" fmla="*/ 0 w 3"/>
                  <a:gd name="T1" fmla="*/ 2 h 4"/>
                  <a:gd name="T2" fmla="*/ 2 w 3"/>
                  <a:gd name="T3" fmla="*/ 0 h 4"/>
                  <a:gd name="T4" fmla="*/ 3 w 3"/>
                  <a:gd name="T5" fmla="*/ 2 h 4"/>
                  <a:gd name="T6" fmla="*/ 2 w 3"/>
                  <a:gd name="T7" fmla="*/ 4 h 4"/>
                  <a:gd name="T8" fmla="*/ 0 w 3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4">
                    <a:moveTo>
                      <a:pt x="0" y="2"/>
                    </a:moveTo>
                    <a:lnTo>
                      <a:pt x="2" y="0"/>
                    </a:lnTo>
                    <a:lnTo>
                      <a:pt x="3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02" name="Freeform 491"/>
              <p:cNvSpPr>
                <a:spLocks/>
              </p:cNvSpPr>
              <p:nvPr/>
            </p:nvSpPr>
            <p:spPr bwMode="auto">
              <a:xfrm>
                <a:off x="4126" y="2050"/>
                <a:ext cx="39" cy="40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03" name="Freeform 492"/>
              <p:cNvSpPr>
                <a:spLocks/>
              </p:cNvSpPr>
              <p:nvPr/>
            </p:nvSpPr>
            <p:spPr bwMode="auto">
              <a:xfrm>
                <a:off x="3989" y="2011"/>
                <a:ext cx="39" cy="39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04" name="Freeform 493"/>
              <p:cNvSpPr>
                <a:spLocks/>
              </p:cNvSpPr>
              <p:nvPr/>
            </p:nvSpPr>
            <p:spPr bwMode="auto">
              <a:xfrm>
                <a:off x="3989" y="1992"/>
                <a:ext cx="39" cy="39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05" name="Freeform 494"/>
              <p:cNvSpPr>
                <a:spLocks/>
              </p:cNvSpPr>
              <p:nvPr/>
            </p:nvSpPr>
            <p:spPr bwMode="auto">
              <a:xfrm>
                <a:off x="3989" y="1962"/>
                <a:ext cx="39" cy="39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06" name="Freeform 495"/>
              <p:cNvSpPr>
                <a:spLocks/>
              </p:cNvSpPr>
              <p:nvPr/>
            </p:nvSpPr>
            <p:spPr bwMode="auto">
              <a:xfrm>
                <a:off x="4048" y="2001"/>
                <a:ext cx="29" cy="40"/>
              </a:xfrm>
              <a:custGeom>
                <a:avLst/>
                <a:gdLst>
                  <a:gd name="T0" fmla="*/ 0 w 3"/>
                  <a:gd name="T1" fmla="*/ 2 h 4"/>
                  <a:gd name="T2" fmla="*/ 2 w 3"/>
                  <a:gd name="T3" fmla="*/ 0 h 4"/>
                  <a:gd name="T4" fmla="*/ 3 w 3"/>
                  <a:gd name="T5" fmla="*/ 2 h 4"/>
                  <a:gd name="T6" fmla="*/ 2 w 3"/>
                  <a:gd name="T7" fmla="*/ 4 h 4"/>
                  <a:gd name="T8" fmla="*/ 0 w 3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4">
                    <a:moveTo>
                      <a:pt x="0" y="2"/>
                    </a:moveTo>
                    <a:lnTo>
                      <a:pt x="2" y="0"/>
                    </a:lnTo>
                    <a:lnTo>
                      <a:pt x="3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07" name="Freeform 496"/>
              <p:cNvSpPr>
                <a:spLocks/>
              </p:cNvSpPr>
              <p:nvPr/>
            </p:nvSpPr>
            <p:spPr bwMode="auto">
              <a:xfrm>
                <a:off x="4038" y="1992"/>
                <a:ext cx="39" cy="29"/>
              </a:xfrm>
              <a:custGeom>
                <a:avLst/>
                <a:gdLst>
                  <a:gd name="T0" fmla="*/ 0 w 4"/>
                  <a:gd name="T1" fmla="*/ 1 h 3"/>
                  <a:gd name="T2" fmla="*/ 2 w 4"/>
                  <a:gd name="T3" fmla="*/ 0 h 3"/>
                  <a:gd name="T4" fmla="*/ 4 w 4"/>
                  <a:gd name="T5" fmla="*/ 1 h 3"/>
                  <a:gd name="T6" fmla="*/ 2 w 4"/>
                  <a:gd name="T7" fmla="*/ 3 h 3"/>
                  <a:gd name="T8" fmla="*/ 0 w 4"/>
                  <a:gd name="T9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3">
                    <a:moveTo>
                      <a:pt x="0" y="1"/>
                    </a:moveTo>
                    <a:lnTo>
                      <a:pt x="2" y="0"/>
                    </a:lnTo>
                    <a:lnTo>
                      <a:pt x="4" y="1"/>
                    </a:lnTo>
                    <a:lnTo>
                      <a:pt x="2" y="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08" name="Freeform 497"/>
              <p:cNvSpPr>
                <a:spLocks/>
              </p:cNvSpPr>
              <p:nvPr/>
            </p:nvSpPr>
            <p:spPr bwMode="auto">
              <a:xfrm>
                <a:off x="4048" y="1972"/>
                <a:ext cx="29" cy="29"/>
              </a:xfrm>
              <a:custGeom>
                <a:avLst/>
                <a:gdLst>
                  <a:gd name="T0" fmla="*/ 0 w 3"/>
                  <a:gd name="T1" fmla="*/ 1 h 3"/>
                  <a:gd name="T2" fmla="*/ 1 w 3"/>
                  <a:gd name="T3" fmla="*/ 0 h 3"/>
                  <a:gd name="T4" fmla="*/ 3 w 3"/>
                  <a:gd name="T5" fmla="*/ 1 h 3"/>
                  <a:gd name="T6" fmla="*/ 1 w 3"/>
                  <a:gd name="T7" fmla="*/ 3 h 3"/>
                  <a:gd name="T8" fmla="*/ 0 w 3"/>
                  <a:gd name="T9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3">
                    <a:moveTo>
                      <a:pt x="0" y="1"/>
                    </a:moveTo>
                    <a:lnTo>
                      <a:pt x="1" y="0"/>
                    </a:lnTo>
                    <a:lnTo>
                      <a:pt x="3" y="1"/>
                    </a:lnTo>
                    <a:lnTo>
                      <a:pt x="1" y="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09" name="Freeform 498"/>
              <p:cNvSpPr>
                <a:spLocks/>
              </p:cNvSpPr>
              <p:nvPr/>
            </p:nvSpPr>
            <p:spPr bwMode="auto">
              <a:xfrm>
                <a:off x="4097" y="2050"/>
                <a:ext cx="39" cy="40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10" name="Freeform 499"/>
              <p:cNvSpPr>
                <a:spLocks/>
              </p:cNvSpPr>
              <p:nvPr/>
            </p:nvSpPr>
            <p:spPr bwMode="auto">
              <a:xfrm>
                <a:off x="4097" y="2031"/>
                <a:ext cx="39" cy="39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11" name="Freeform 500"/>
              <p:cNvSpPr>
                <a:spLocks/>
              </p:cNvSpPr>
              <p:nvPr/>
            </p:nvSpPr>
            <p:spPr bwMode="auto">
              <a:xfrm>
                <a:off x="4097" y="2011"/>
                <a:ext cx="39" cy="39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12" name="Freeform 501"/>
              <p:cNvSpPr>
                <a:spLocks/>
              </p:cNvSpPr>
              <p:nvPr/>
            </p:nvSpPr>
            <p:spPr bwMode="auto">
              <a:xfrm>
                <a:off x="4097" y="1982"/>
                <a:ext cx="39" cy="39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13" name="Freeform 502"/>
              <p:cNvSpPr>
                <a:spLocks/>
              </p:cNvSpPr>
              <p:nvPr/>
            </p:nvSpPr>
            <p:spPr bwMode="auto">
              <a:xfrm>
                <a:off x="4097" y="1962"/>
                <a:ext cx="39" cy="30"/>
              </a:xfrm>
              <a:custGeom>
                <a:avLst/>
                <a:gdLst>
                  <a:gd name="T0" fmla="*/ 0 w 4"/>
                  <a:gd name="T1" fmla="*/ 2 h 3"/>
                  <a:gd name="T2" fmla="*/ 2 w 4"/>
                  <a:gd name="T3" fmla="*/ 0 h 3"/>
                  <a:gd name="T4" fmla="*/ 4 w 4"/>
                  <a:gd name="T5" fmla="*/ 2 h 3"/>
                  <a:gd name="T6" fmla="*/ 2 w 4"/>
                  <a:gd name="T7" fmla="*/ 3 h 3"/>
                  <a:gd name="T8" fmla="*/ 0 w 4"/>
                  <a:gd name="T9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3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3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14" name="Freeform 503"/>
              <p:cNvSpPr>
                <a:spLocks/>
              </p:cNvSpPr>
              <p:nvPr/>
            </p:nvSpPr>
            <p:spPr bwMode="auto">
              <a:xfrm>
                <a:off x="4097" y="1933"/>
                <a:ext cx="39" cy="39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15" name="Freeform 504"/>
              <p:cNvSpPr>
                <a:spLocks/>
              </p:cNvSpPr>
              <p:nvPr/>
            </p:nvSpPr>
            <p:spPr bwMode="auto">
              <a:xfrm>
                <a:off x="4097" y="1913"/>
                <a:ext cx="39" cy="39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16" name="Freeform 505"/>
              <p:cNvSpPr>
                <a:spLocks/>
              </p:cNvSpPr>
              <p:nvPr/>
            </p:nvSpPr>
            <p:spPr bwMode="auto">
              <a:xfrm>
                <a:off x="4097" y="1894"/>
                <a:ext cx="39" cy="39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17" name="Freeform 506"/>
              <p:cNvSpPr>
                <a:spLocks/>
              </p:cNvSpPr>
              <p:nvPr/>
            </p:nvSpPr>
            <p:spPr bwMode="auto">
              <a:xfrm>
                <a:off x="4097" y="1864"/>
                <a:ext cx="39" cy="39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18" name="Freeform 507"/>
              <p:cNvSpPr>
                <a:spLocks/>
              </p:cNvSpPr>
              <p:nvPr/>
            </p:nvSpPr>
            <p:spPr bwMode="auto">
              <a:xfrm>
                <a:off x="4038" y="1923"/>
                <a:ext cx="39" cy="39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19" name="Freeform 508"/>
              <p:cNvSpPr>
                <a:spLocks/>
              </p:cNvSpPr>
              <p:nvPr/>
            </p:nvSpPr>
            <p:spPr bwMode="auto">
              <a:xfrm>
                <a:off x="4038" y="1884"/>
                <a:ext cx="39" cy="39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20" name="Freeform 509"/>
              <p:cNvSpPr>
                <a:spLocks/>
              </p:cNvSpPr>
              <p:nvPr/>
            </p:nvSpPr>
            <p:spPr bwMode="auto">
              <a:xfrm>
                <a:off x="4038" y="1845"/>
                <a:ext cx="39" cy="39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21" name="Freeform 510"/>
              <p:cNvSpPr>
                <a:spLocks/>
              </p:cNvSpPr>
              <p:nvPr/>
            </p:nvSpPr>
            <p:spPr bwMode="auto">
              <a:xfrm>
                <a:off x="3989" y="1894"/>
                <a:ext cx="39" cy="29"/>
              </a:xfrm>
              <a:custGeom>
                <a:avLst/>
                <a:gdLst>
                  <a:gd name="T0" fmla="*/ 0 w 4"/>
                  <a:gd name="T1" fmla="*/ 2 h 3"/>
                  <a:gd name="T2" fmla="*/ 2 w 4"/>
                  <a:gd name="T3" fmla="*/ 0 h 3"/>
                  <a:gd name="T4" fmla="*/ 4 w 4"/>
                  <a:gd name="T5" fmla="*/ 2 h 3"/>
                  <a:gd name="T6" fmla="*/ 2 w 4"/>
                  <a:gd name="T7" fmla="*/ 3 h 3"/>
                  <a:gd name="T8" fmla="*/ 0 w 4"/>
                  <a:gd name="T9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3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3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22" name="Freeform 511"/>
              <p:cNvSpPr>
                <a:spLocks/>
              </p:cNvSpPr>
              <p:nvPr/>
            </p:nvSpPr>
            <p:spPr bwMode="auto">
              <a:xfrm>
                <a:off x="3989" y="1864"/>
                <a:ext cx="39" cy="30"/>
              </a:xfrm>
              <a:custGeom>
                <a:avLst/>
                <a:gdLst>
                  <a:gd name="T0" fmla="*/ 0 w 4"/>
                  <a:gd name="T1" fmla="*/ 2 h 3"/>
                  <a:gd name="T2" fmla="*/ 2 w 4"/>
                  <a:gd name="T3" fmla="*/ 0 h 3"/>
                  <a:gd name="T4" fmla="*/ 4 w 4"/>
                  <a:gd name="T5" fmla="*/ 2 h 3"/>
                  <a:gd name="T6" fmla="*/ 2 w 4"/>
                  <a:gd name="T7" fmla="*/ 3 h 3"/>
                  <a:gd name="T8" fmla="*/ 0 w 4"/>
                  <a:gd name="T9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3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3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23" name="Freeform 512"/>
              <p:cNvSpPr>
                <a:spLocks/>
              </p:cNvSpPr>
              <p:nvPr/>
            </p:nvSpPr>
            <p:spPr bwMode="auto">
              <a:xfrm>
                <a:off x="4097" y="1815"/>
                <a:ext cx="39" cy="30"/>
              </a:xfrm>
              <a:custGeom>
                <a:avLst/>
                <a:gdLst>
                  <a:gd name="T0" fmla="*/ 0 w 4"/>
                  <a:gd name="T1" fmla="*/ 2 h 3"/>
                  <a:gd name="T2" fmla="*/ 2 w 4"/>
                  <a:gd name="T3" fmla="*/ 0 h 3"/>
                  <a:gd name="T4" fmla="*/ 4 w 4"/>
                  <a:gd name="T5" fmla="*/ 2 h 3"/>
                  <a:gd name="T6" fmla="*/ 2 w 4"/>
                  <a:gd name="T7" fmla="*/ 3 h 3"/>
                  <a:gd name="T8" fmla="*/ 0 w 4"/>
                  <a:gd name="T9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3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3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24" name="Freeform 513"/>
              <p:cNvSpPr>
                <a:spLocks/>
              </p:cNvSpPr>
              <p:nvPr/>
            </p:nvSpPr>
            <p:spPr bwMode="auto">
              <a:xfrm>
                <a:off x="4097" y="1796"/>
                <a:ext cx="39" cy="29"/>
              </a:xfrm>
              <a:custGeom>
                <a:avLst/>
                <a:gdLst>
                  <a:gd name="T0" fmla="*/ 0 w 4"/>
                  <a:gd name="T1" fmla="*/ 1 h 3"/>
                  <a:gd name="T2" fmla="*/ 2 w 4"/>
                  <a:gd name="T3" fmla="*/ 0 h 3"/>
                  <a:gd name="T4" fmla="*/ 4 w 4"/>
                  <a:gd name="T5" fmla="*/ 1 h 3"/>
                  <a:gd name="T6" fmla="*/ 2 w 4"/>
                  <a:gd name="T7" fmla="*/ 3 h 3"/>
                  <a:gd name="T8" fmla="*/ 0 w 4"/>
                  <a:gd name="T9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3">
                    <a:moveTo>
                      <a:pt x="0" y="1"/>
                    </a:moveTo>
                    <a:lnTo>
                      <a:pt x="2" y="0"/>
                    </a:lnTo>
                    <a:lnTo>
                      <a:pt x="4" y="1"/>
                    </a:lnTo>
                    <a:lnTo>
                      <a:pt x="2" y="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25" name="Freeform 514"/>
              <p:cNvSpPr>
                <a:spLocks/>
              </p:cNvSpPr>
              <p:nvPr/>
            </p:nvSpPr>
            <p:spPr bwMode="auto">
              <a:xfrm>
                <a:off x="4224" y="1952"/>
                <a:ext cx="39" cy="40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26" name="Freeform 515"/>
              <p:cNvSpPr>
                <a:spLocks/>
              </p:cNvSpPr>
              <p:nvPr/>
            </p:nvSpPr>
            <p:spPr bwMode="auto">
              <a:xfrm>
                <a:off x="4205" y="1952"/>
                <a:ext cx="29" cy="40"/>
              </a:xfrm>
              <a:custGeom>
                <a:avLst/>
                <a:gdLst>
                  <a:gd name="T0" fmla="*/ 0 w 3"/>
                  <a:gd name="T1" fmla="*/ 2 h 4"/>
                  <a:gd name="T2" fmla="*/ 1 w 3"/>
                  <a:gd name="T3" fmla="*/ 0 h 4"/>
                  <a:gd name="T4" fmla="*/ 3 w 3"/>
                  <a:gd name="T5" fmla="*/ 2 h 4"/>
                  <a:gd name="T6" fmla="*/ 1 w 3"/>
                  <a:gd name="T7" fmla="*/ 4 h 4"/>
                  <a:gd name="T8" fmla="*/ 0 w 3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4">
                    <a:moveTo>
                      <a:pt x="0" y="2"/>
                    </a:moveTo>
                    <a:lnTo>
                      <a:pt x="1" y="0"/>
                    </a:lnTo>
                    <a:lnTo>
                      <a:pt x="3" y="2"/>
                    </a:lnTo>
                    <a:lnTo>
                      <a:pt x="1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27" name="Freeform 516"/>
              <p:cNvSpPr>
                <a:spLocks/>
              </p:cNvSpPr>
              <p:nvPr/>
            </p:nvSpPr>
            <p:spPr bwMode="auto">
              <a:xfrm>
                <a:off x="4234" y="2100"/>
                <a:ext cx="29" cy="39"/>
              </a:xfrm>
              <a:custGeom>
                <a:avLst/>
                <a:gdLst>
                  <a:gd name="T0" fmla="*/ 0 w 3"/>
                  <a:gd name="T1" fmla="*/ 2 h 4"/>
                  <a:gd name="T2" fmla="*/ 2 w 3"/>
                  <a:gd name="T3" fmla="*/ 0 h 4"/>
                  <a:gd name="T4" fmla="*/ 3 w 3"/>
                  <a:gd name="T5" fmla="*/ 2 h 4"/>
                  <a:gd name="T6" fmla="*/ 2 w 3"/>
                  <a:gd name="T7" fmla="*/ 4 h 4"/>
                  <a:gd name="T8" fmla="*/ 0 w 3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4">
                    <a:moveTo>
                      <a:pt x="0" y="2"/>
                    </a:moveTo>
                    <a:lnTo>
                      <a:pt x="2" y="0"/>
                    </a:lnTo>
                    <a:lnTo>
                      <a:pt x="3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28" name="Freeform 517"/>
              <p:cNvSpPr>
                <a:spLocks/>
              </p:cNvSpPr>
              <p:nvPr/>
            </p:nvSpPr>
            <p:spPr bwMode="auto">
              <a:xfrm>
                <a:off x="4234" y="2060"/>
                <a:ext cx="29" cy="40"/>
              </a:xfrm>
              <a:custGeom>
                <a:avLst/>
                <a:gdLst>
                  <a:gd name="T0" fmla="*/ 0 w 3"/>
                  <a:gd name="T1" fmla="*/ 2 h 4"/>
                  <a:gd name="T2" fmla="*/ 1 w 3"/>
                  <a:gd name="T3" fmla="*/ 0 h 4"/>
                  <a:gd name="T4" fmla="*/ 3 w 3"/>
                  <a:gd name="T5" fmla="*/ 2 h 4"/>
                  <a:gd name="T6" fmla="*/ 1 w 3"/>
                  <a:gd name="T7" fmla="*/ 4 h 4"/>
                  <a:gd name="T8" fmla="*/ 0 w 3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4">
                    <a:moveTo>
                      <a:pt x="0" y="2"/>
                    </a:moveTo>
                    <a:lnTo>
                      <a:pt x="1" y="0"/>
                    </a:lnTo>
                    <a:lnTo>
                      <a:pt x="3" y="2"/>
                    </a:lnTo>
                    <a:lnTo>
                      <a:pt x="1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29" name="Freeform 518"/>
              <p:cNvSpPr>
                <a:spLocks/>
              </p:cNvSpPr>
              <p:nvPr/>
            </p:nvSpPr>
            <p:spPr bwMode="auto">
              <a:xfrm>
                <a:off x="4205" y="2050"/>
                <a:ext cx="39" cy="30"/>
              </a:xfrm>
              <a:custGeom>
                <a:avLst/>
                <a:gdLst>
                  <a:gd name="T0" fmla="*/ 0 w 4"/>
                  <a:gd name="T1" fmla="*/ 2 h 3"/>
                  <a:gd name="T2" fmla="*/ 2 w 4"/>
                  <a:gd name="T3" fmla="*/ 0 h 3"/>
                  <a:gd name="T4" fmla="*/ 4 w 4"/>
                  <a:gd name="T5" fmla="*/ 2 h 3"/>
                  <a:gd name="T6" fmla="*/ 2 w 4"/>
                  <a:gd name="T7" fmla="*/ 3 h 3"/>
                  <a:gd name="T8" fmla="*/ 0 w 4"/>
                  <a:gd name="T9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3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3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339" name="Freeform 520"/>
            <p:cNvSpPr>
              <a:spLocks/>
            </p:cNvSpPr>
            <p:nvPr/>
          </p:nvSpPr>
          <p:spPr bwMode="auto">
            <a:xfrm>
              <a:off x="4234" y="2031"/>
              <a:ext cx="29" cy="39"/>
            </a:xfrm>
            <a:custGeom>
              <a:avLst/>
              <a:gdLst>
                <a:gd name="T0" fmla="*/ 0 w 3"/>
                <a:gd name="T1" fmla="*/ 2 h 4"/>
                <a:gd name="T2" fmla="*/ 1 w 3"/>
                <a:gd name="T3" fmla="*/ 0 h 4"/>
                <a:gd name="T4" fmla="*/ 3 w 3"/>
                <a:gd name="T5" fmla="*/ 2 h 4"/>
                <a:gd name="T6" fmla="*/ 1 w 3"/>
                <a:gd name="T7" fmla="*/ 4 h 4"/>
                <a:gd name="T8" fmla="*/ 0 w 3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4">
                  <a:moveTo>
                    <a:pt x="0" y="2"/>
                  </a:moveTo>
                  <a:lnTo>
                    <a:pt x="1" y="0"/>
                  </a:lnTo>
                  <a:lnTo>
                    <a:pt x="3" y="2"/>
                  </a:lnTo>
                  <a:lnTo>
                    <a:pt x="1" y="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40" name="Freeform 521"/>
            <p:cNvSpPr>
              <a:spLocks/>
            </p:cNvSpPr>
            <p:nvPr/>
          </p:nvSpPr>
          <p:spPr bwMode="auto">
            <a:xfrm>
              <a:off x="4234" y="2021"/>
              <a:ext cx="29" cy="39"/>
            </a:xfrm>
            <a:custGeom>
              <a:avLst/>
              <a:gdLst>
                <a:gd name="T0" fmla="*/ 0 w 3"/>
                <a:gd name="T1" fmla="*/ 2 h 4"/>
                <a:gd name="T2" fmla="*/ 1 w 3"/>
                <a:gd name="T3" fmla="*/ 0 h 4"/>
                <a:gd name="T4" fmla="*/ 3 w 3"/>
                <a:gd name="T5" fmla="*/ 2 h 4"/>
                <a:gd name="T6" fmla="*/ 1 w 3"/>
                <a:gd name="T7" fmla="*/ 4 h 4"/>
                <a:gd name="T8" fmla="*/ 0 w 3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4">
                  <a:moveTo>
                    <a:pt x="0" y="2"/>
                  </a:moveTo>
                  <a:lnTo>
                    <a:pt x="1" y="0"/>
                  </a:lnTo>
                  <a:lnTo>
                    <a:pt x="3" y="2"/>
                  </a:lnTo>
                  <a:lnTo>
                    <a:pt x="1" y="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41" name="Freeform 522"/>
            <p:cNvSpPr>
              <a:spLocks/>
            </p:cNvSpPr>
            <p:nvPr/>
          </p:nvSpPr>
          <p:spPr bwMode="auto">
            <a:xfrm>
              <a:off x="4234" y="2001"/>
              <a:ext cx="39" cy="40"/>
            </a:xfrm>
            <a:custGeom>
              <a:avLst/>
              <a:gdLst>
                <a:gd name="T0" fmla="*/ 0 w 4"/>
                <a:gd name="T1" fmla="*/ 2 h 4"/>
                <a:gd name="T2" fmla="*/ 2 w 4"/>
                <a:gd name="T3" fmla="*/ 0 h 4"/>
                <a:gd name="T4" fmla="*/ 4 w 4"/>
                <a:gd name="T5" fmla="*/ 2 h 4"/>
                <a:gd name="T6" fmla="*/ 2 w 4"/>
                <a:gd name="T7" fmla="*/ 4 h 4"/>
                <a:gd name="T8" fmla="*/ 0 w 4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0" y="2"/>
                  </a:moveTo>
                  <a:lnTo>
                    <a:pt x="2" y="0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42" name="Freeform 523"/>
            <p:cNvSpPr>
              <a:spLocks/>
            </p:cNvSpPr>
            <p:nvPr/>
          </p:nvSpPr>
          <p:spPr bwMode="auto">
            <a:xfrm>
              <a:off x="4283" y="2011"/>
              <a:ext cx="29" cy="39"/>
            </a:xfrm>
            <a:custGeom>
              <a:avLst/>
              <a:gdLst>
                <a:gd name="T0" fmla="*/ 0 w 3"/>
                <a:gd name="T1" fmla="*/ 2 h 4"/>
                <a:gd name="T2" fmla="*/ 2 w 3"/>
                <a:gd name="T3" fmla="*/ 0 h 4"/>
                <a:gd name="T4" fmla="*/ 3 w 3"/>
                <a:gd name="T5" fmla="*/ 2 h 4"/>
                <a:gd name="T6" fmla="*/ 2 w 3"/>
                <a:gd name="T7" fmla="*/ 4 h 4"/>
                <a:gd name="T8" fmla="*/ 0 w 3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4">
                  <a:moveTo>
                    <a:pt x="0" y="2"/>
                  </a:moveTo>
                  <a:lnTo>
                    <a:pt x="2" y="0"/>
                  </a:lnTo>
                  <a:lnTo>
                    <a:pt x="3" y="2"/>
                  </a:lnTo>
                  <a:lnTo>
                    <a:pt x="2" y="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43" name="Freeform 524"/>
            <p:cNvSpPr>
              <a:spLocks/>
            </p:cNvSpPr>
            <p:nvPr/>
          </p:nvSpPr>
          <p:spPr bwMode="auto">
            <a:xfrm>
              <a:off x="4283" y="1992"/>
              <a:ext cx="39" cy="39"/>
            </a:xfrm>
            <a:custGeom>
              <a:avLst/>
              <a:gdLst>
                <a:gd name="T0" fmla="*/ 0 w 4"/>
                <a:gd name="T1" fmla="*/ 2 h 4"/>
                <a:gd name="T2" fmla="*/ 2 w 4"/>
                <a:gd name="T3" fmla="*/ 0 h 4"/>
                <a:gd name="T4" fmla="*/ 4 w 4"/>
                <a:gd name="T5" fmla="*/ 2 h 4"/>
                <a:gd name="T6" fmla="*/ 2 w 4"/>
                <a:gd name="T7" fmla="*/ 4 h 4"/>
                <a:gd name="T8" fmla="*/ 0 w 4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0" y="2"/>
                  </a:moveTo>
                  <a:lnTo>
                    <a:pt x="2" y="0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44" name="Freeform 525"/>
            <p:cNvSpPr>
              <a:spLocks/>
            </p:cNvSpPr>
            <p:nvPr/>
          </p:nvSpPr>
          <p:spPr bwMode="auto">
            <a:xfrm>
              <a:off x="4312" y="2139"/>
              <a:ext cx="40" cy="39"/>
            </a:xfrm>
            <a:custGeom>
              <a:avLst/>
              <a:gdLst>
                <a:gd name="T0" fmla="*/ 0 w 4"/>
                <a:gd name="T1" fmla="*/ 2 h 4"/>
                <a:gd name="T2" fmla="*/ 2 w 4"/>
                <a:gd name="T3" fmla="*/ 0 h 4"/>
                <a:gd name="T4" fmla="*/ 4 w 4"/>
                <a:gd name="T5" fmla="*/ 2 h 4"/>
                <a:gd name="T6" fmla="*/ 2 w 4"/>
                <a:gd name="T7" fmla="*/ 4 h 4"/>
                <a:gd name="T8" fmla="*/ 0 w 4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0" y="2"/>
                  </a:moveTo>
                  <a:lnTo>
                    <a:pt x="2" y="0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45" name="Freeform 526"/>
            <p:cNvSpPr>
              <a:spLocks/>
            </p:cNvSpPr>
            <p:nvPr/>
          </p:nvSpPr>
          <p:spPr bwMode="auto">
            <a:xfrm>
              <a:off x="4312" y="2119"/>
              <a:ext cx="40" cy="30"/>
            </a:xfrm>
            <a:custGeom>
              <a:avLst/>
              <a:gdLst>
                <a:gd name="T0" fmla="*/ 0 w 4"/>
                <a:gd name="T1" fmla="*/ 2 h 3"/>
                <a:gd name="T2" fmla="*/ 2 w 4"/>
                <a:gd name="T3" fmla="*/ 0 h 3"/>
                <a:gd name="T4" fmla="*/ 4 w 4"/>
                <a:gd name="T5" fmla="*/ 2 h 3"/>
                <a:gd name="T6" fmla="*/ 2 w 4"/>
                <a:gd name="T7" fmla="*/ 3 h 3"/>
                <a:gd name="T8" fmla="*/ 0 w 4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3">
                  <a:moveTo>
                    <a:pt x="0" y="2"/>
                  </a:moveTo>
                  <a:lnTo>
                    <a:pt x="2" y="0"/>
                  </a:lnTo>
                  <a:lnTo>
                    <a:pt x="4" y="2"/>
                  </a:lnTo>
                  <a:lnTo>
                    <a:pt x="2" y="3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46" name="Freeform 527"/>
            <p:cNvSpPr>
              <a:spLocks/>
            </p:cNvSpPr>
            <p:nvPr/>
          </p:nvSpPr>
          <p:spPr bwMode="auto">
            <a:xfrm>
              <a:off x="4312" y="2080"/>
              <a:ext cx="40" cy="39"/>
            </a:xfrm>
            <a:custGeom>
              <a:avLst/>
              <a:gdLst>
                <a:gd name="T0" fmla="*/ 0 w 4"/>
                <a:gd name="T1" fmla="*/ 2 h 4"/>
                <a:gd name="T2" fmla="*/ 2 w 4"/>
                <a:gd name="T3" fmla="*/ 0 h 4"/>
                <a:gd name="T4" fmla="*/ 4 w 4"/>
                <a:gd name="T5" fmla="*/ 2 h 4"/>
                <a:gd name="T6" fmla="*/ 2 w 4"/>
                <a:gd name="T7" fmla="*/ 4 h 4"/>
                <a:gd name="T8" fmla="*/ 0 w 4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0" y="2"/>
                  </a:moveTo>
                  <a:lnTo>
                    <a:pt x="2" y="0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47" name="Freeform 528"/>
            <p:cNvSpPr>
              <a:spLocks/>
            </p:cNvSpPr>
            <p:nvPr/>
          </p:nvSpPr>
          <p:spPr bwMode="auto">
            <a:xfrm>
              <a:off x="4312" y="2050"/>
              <a:ext cx="40" cy="40"/>
            </a:xfrm>
            <a:custGeom>
              <a:avLst/>
              <a:gdLst>
                <a:gd name="T0" fmla="*/ 0 w 4"/>
                <a:gd name="T1" fmla="*/ 2 h 4"/>
                <a:gd name="T2" fmla="*/ 2 w 4"/>
                <a:gd name="T3" fmla="*/ 0 h 4"/>
                <a:gd name="T4" fmla="*/ 4 w 4"/>
                <a:gd name="T5" fmla="*/ 2 h 4"/>
                <a:gd name="T6" fmla="*/ 2 w 4"/>
                <a:gd name="T7" fmla="*/ 4 h 4"/>
                <a:gd name="T8" fmla="*/ 0 w 4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0" y="2"/>
                  </a:moveTo>
                  <a:lnTo>
                    <a:pt x="2" y="0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48" name="Freeform 529"/>
            <p:cNvSpPr>
              <a:spLocks/>
            </p:cNvSpPr>
            <p:nvPr/>
          </p:nvSpPr>
          <p:spPr bwMode="auto">
            <a:xfrm>
              <a:off x="4440" y="2041"/>
              <a:ext cx="39" cy="39"/>
            </a:xfrm>
            <a:custGeom>
              <a:avLst/>
              <a:gdLst>
                <a:gd name="T0" fmla="*/ 0 w 4"/>
                <a:gd name="T1" fmla="*/ 2 h 4"/>
                <a:gd name="T2" fmla="*/ 2 w 4"/>
                <a:gd name="T3" fmla="*/ 0 h 4"/>
                <a:gd name="T4" fmla="*/ 4 w 4"/>
                <a:gd name="T5" fmla="*/ 2 h 4"/>
                <a:gd name="T6" fmla="*/ 2 w 4"/>
                <a:gd name="T7" fmla="*/ 4 h 4"/>
                <a:gd name="T8" fmla="*/ 0 w 4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0" y="2"/>
                  </a:moveTo>
                  <a:lnTo>
                    <a:pt x="2" y="0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49" name="Freeform 530"/>
            <p:cNvSpPr>
              <a:spLocks/>
            </p:cNvSpPr>
            <p:nvPr/>
          </p:nvSpPr>
          <p:spPr bwMode="auto">
            <a:xfrm>
              <a:off x="4499" y="2100"/>
              <a:ext cx="39" cy="39"/>
            </a:xfrm>
            <a:custGeom>
              <a:avLst/>
              <a:gdLst>
                <a:gd name="T0" fmla="*/ 0 w 4"/>
                <a:gd name="T1" fmla="*/ 2 h 4"/>
                <a:gd name="T2" fmla="*/ 2 w 4"/>
                <a:gd name="T3" fmla="*/ 0 h 4"/>
                <a:gd name="T4" fmla="*/ 4 w 4"/>
                <a:gd name="T5" fmla="*/ 2 h 4"/>
                <a:gd name="T6" fmla="*/ 2 w 4"/>
                <a:gd name="T7" fmla="*/ 4 h 4"/>
                <a:gd name="T8" fmla="*/ 0 w 4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0" y="2"/>
                  </a:moveTo>
                  <a:lnTo>
                    <a:pt x="2" y="0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50" name="Freeform 531"/>
            <p:cNvSpPr>
              <a:spLocks/>
            </p:cNvSpPr>
            <p:nvPr/>
          </p:nvSpPr>
          <p:spPr bwMode="auto">
            <a:xfrm>
              <a:off x="4469" y="2168"/>
              <a:ext cx="39" cy="39"/>
            </a:xfrm>
            <a:custGeom>
              <a:avLst/>
              <a:gdLst>
                <a:gd name="T0" fmla="*/ 0 w 4"/>
                <a:gd name="T1" fmla="*/ 2 h 4"/>
                <a:gd name="T2" fmla="*/ 2 w 4"/>
                <a:gd name="T3" fmla="*/ 0 h 4"/>
                <a:gd name="T4" fmla="*/ 4 w 4"/>
                <a:gd name="T5" fmla="*/ 2 h 4"/>
                <a:gd name="T6" fmla="*/ 2 w 4"/>
                <a:gd name="T7" fmla="*/ 4 h 4"/>
                <a:gd name="T8" fmla="*/ 0 w 4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0" y="2"/>
                  </a:moveTo>
                  <a:lnTo>
                    <a:pt x="2" y="0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51" name="Freeform 532"/>
            <p:cNvSpPr>
              <a:spLocks/>
            </p:cNvSpPr>
            <p:nvPr/>
          </p:nvSpPr>
          <p:spPr bwMode="auto">
            <a:xfrm>
              <a:off x="4332" y="2266"/>
              <a:ext cx="39" cy="39"/>
            </a:xfrm>
            <a:custGeom>
              <a:avLst/>
              <a:gdLst>
                <a:gd name="T0" fmla="*/ 0 w 4"/>
                <a:gd name="T1" fmla="*/ 2 h 4"/>
                <a:gd name="T2" fmla="*/ 2 w 4"/>
                <a:gd name="T3" fmla="*/ 0 h 4"/>
                <a:gd name="T4" fmla="*/ 4 w 4"/>
                <a:gd name="T5" fmla="*/ 2 h 4"/>
                <a:gd name="T6" fmla="*/ 2 w 4"/>
                <a:gd name="T7" fmla="*/ 4 h 4"/>
                <a:gd name="T8" fmla="*/ 0 w 4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0" y="2"/>
                  </a:moveTo>
                  <a:lnTo>
                    <a:pt x="2" y="0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52" name="Freeform 533"/>
            <p:cNvSpPr>
              <a:spLocks/>
            </p:cNvSpPr>
            <p:nvPr/>
          </p:nvSpPr>
          <p:spPr bwMode="auto">
            <a:xfrm>
              <a:off x="4391" y="2217"/>
              <a:ext cx="39" cy="39"/>
            </a:xfrm>
            <a:custGeom>
              <a:avLst/>
              <a:gdLst>
                <a:gd name="T0" fmla="*/ 0 w 4"/>
                <a:gd name="T1" fmla="*/ 2 h 4"/>
                <a:gd name="T2" fmla="*/ 2 w 4"/>
                <a:gd name="T3" fmla="*/ 0 h 4"/>
                <a:gd name="T4" fmla="*/ 4 w 4"/>
                <a:gd name="T5" fmla="*/ 2 h 4"/>
                <a:gd name="T6" fmla="*/ 2 w 4"/>
                <a:gd name="T7" fmla="*/ 4 h 4"/>
                <a:gd name="T8" fmla="*/ 0 w 4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0" y="2"/>
                  </a:moveTo>
                  <a:lnTo>
                    <a:pt x="2" y="0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53" name="Freeform 534"/>
            <p:cNvSpPr>
              <a:spLocks/>
            </p:cNvSpPr>
            <p:nvPr/>
          </p:nvSpPr>
          <p:spPr bwMode="auto">
            <a:xfrm>
              <a:off x="4391" y="2198"/>
              <a:ext cx="39" cy="39"/>
            </a:xfrm>
            <a:custGeom>
              <a:avLst/>
              <a:gdLst>
                <a:gd name="T0" fmla="*/ 0 w 4"/>
                <a:gd name="T1" fmla="*/ 2 h 4"/>
                <a:gd name="T2" fmla="*/ 2 w 4"/>
                <a:gd name="T3" fmla="*/ 0 h 4"/>
                <a:gd name="T4" fmla="*/ 4 w 4"/>
                <a:gd name="T5" fmla="*/ 2 h 4"/>
                <a:gd name="T6" fmla="*/ 2 w 4"/>
                <a:gd name="T7" fmla="*/ 4 h 4"/>
                <a:gd name="T8" fmla="*/ 0 w 4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0" y="2"/>
                  </a:moveTo>
                  <a:lnTo>
                    <a:pt x="2" y="0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54" name="Freeform 535"/>
            <p:cNvSpPr>
              <a:spLocks/>
            </p:cNvSpPr>
            <p:nvPr/>
          </p:nvSpPr>
          <p:spPr bwMode="auto">
            <a:xfrm>
              <a:off x="4391" y="2168"/>
              <a:ext cx="39" cy="39"/>
            </a:xfrm>
            <a:custGeom>
              <a:avLst/>
              <a:gdLst>
                <a:gd name="T0" fmla="*/ 0 w 4"/>
                <a:gd name="T1" fmla="*/ 2 h 4"/>
                <a:gd name="T2" fmla="*/ 2 w 4"/>
                <a:gd name="T3" fmla="*/ 0 h 4"/>
                <a:gd name="T4" fmla="*/ 4 w 4"/>
                <a:gd name="T5" fmla="*/ 2 h 4"/>
                <a:gd name="T6" fmla="*/ 2 w 4"/>
                <a:gd name="T7" fmla="*/ 4 h 4"/>
                <a:gd name="T8" fmla="*/ 0 w 4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0" y="2"/>
                  </a:moveTo>
                  <a:lnTo>
                    <a:pt x="2" y="0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55" name="Freeform 536"/>
            <p:cNvSpPr>
              <a:spLocks/>
            </p:cNvSpPr>
            <p:nvPr/>
          </p:nvSpPr>
          <p:spPr bwMode="auto">
            <a:xfrm>
              <a:off x="4410" y="2149"/>
              <a:ext cx="40" cy="39"/>
            </a:xfrm>
            <a:custGeom>
              <a:avLst/>
              <a:gdLst>
                <a:gd name="T0" fmla="*/ 0 w 4"/>
                <a:gd name="T1" fmla="*/ 2 h 4"/>
                <a:gd name="T2" fmla="*/ 2 w 4"/>
                <a:gd name="T3" fmla="*/ 0 h 4"/>
                <a:gd name="T4" fmla="*/ 4 w 4"/>
                <a:gd name="T5" fmla="*/ 2 h 4"/>
                <a:gd name="T6" fmla="*/ 2 w 4"/>
                <a:gd name="T7" fmla="*/ 4 h 4"/>
                <a:gd name="T8" fmla="*/ 0 w 4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0" y="2"/>
                  </a:moveTo>
                  <a:lnTo>
                    <a:pt x="2" y="0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56" name="Freeform 537"/>
            <p:cNvSpPr>
              <a:spLocks/>
            </p:cNvSpPr>
            <p:nvPr/>
          </p:nvSpPr>
          <p:spPr bwMode="auto">
            <a:xfrm>
              <a:off x="4410" y="2139"/>
              <a:ext cx="40" cy="39"/>
            </a:xfrm>
            <a:custGeom>
              <a:avLst/>
              <a:gdLst>
                <a:gd name="T0" fmla="*/ 0 w 4"/>
                <a:gd name="T1" fmla="*/ 2 h 4"/>
                <a:gd name="T2" fmla="*/ 2 w 4"/>
                <a:gd name="T3" fmla="*/ 0 h 4"/>
                <a:gd name="T4" fmla="*/ 4 w 4"/>
                <a:gd name="T5" fmla="*/ 2 h 4"/>
                <a:gd name="T6" fmla="*/ 2 w 4"/>
                <a:gd name="T7" fmla="*/ 4 h 4"/>
                <a:gd name="T8" fmla="*/ 0 w 4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0" y="2"/>
                  </a:moveTo>
                  <a:lnTo>
                    <a:pt x="2" y="0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57" name="Freeform 538"/>
            <p:cNvSpPr>
              <a:spLocks/>
            </p:cNvSpPr>
            <p:nvPr/>
          </p:nvSpPr>
          <p:spPr bwMode="auto">
            <a:xfrm>
              <a:off x="4361" y="2178"/>
              <a:ext cx="40" cy="39"/>
            </a:xfrm>
            <a:custGeom>
              <a:avLst/>
              <a:gdLst>
                <a:gd name="T0" fmla="*/ 0 w 4"/>
                <a:gd name="T1" fmla="*/ 2 h 4"/>
                <a:gd name="T2" fmla="*/ 2 w 4"/>
                <a:gd name="T3" fmla="*/ 0 h 4"/>
                <a:gd name="T4" fmla="*/ 4 w 4"/>
                <a:gd name="T5" fmla="*/ 2 h 4"/>
                <a:gd name="T6" fmla="*/ 2 w 4"/>
                <a:gd name="T7" fmla="*/ 4 h 4"/>
                <a:gd name="T8" fmla="*/ 0 w 4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0" y="2"/>
                  </a:moveTo>
                  <a:lnTo>
                    <a:pt x="2" y="0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58" name="Freeform 539"/>
            <p:cNvSpPr>
              <a:spLocks/>
            </p:cNvSpPr>
            <p:nvPr/>
          </p:nvSpPr>
          <p:spPr bwMode="auto">
            <a:xfrm>
              <a:off x="4361" y="2158"/>
              <a:ext cx="40" cy="40"/>
            </a:xfrm>
            <a:custGeom>
              <a:avLst/>
              <a:gdLst>
                <a:gd name="T0" fmla="*/ 0 w 4"/>
                <a:gd name="T1" fmla="*/ 2 h 4"/>
                <a:gd name="T2" fmla="*/ 2 w 4"/>
                <a:gd name="T3" fmla="*/ 0 h 4"/>
                <a:gd name="T4" fmla="*/ 4 w 4"/>
                <a:gd name="T5" fmla="*/ 2 h 4"/>
                <a:gd name="T6" fmla="*/ 2 w 4"/>
                <a:gd name="T7" fmla="*/ 4 h 4"/>
                <a:gd name="T8" fmla="*/ 0 w 4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0" y="2"/>
                  </a:moveTo>
                  <a:lnTo>
                    <a:pt x="2" y="0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59" name="Freeform 540"/>
            <p:cNvSpPr>
              <a:spLocks/>
            </p:cNvSpPr>
            <p:nvPr/>
          </p:nvSpPr>
          <p:spPr bwMode="auto">
            <a:xfrm>
              <a:off x="4567" y="2168"/>
              <a:ext cx="39" cy="39"/>
            </a:xfrm>
            <a:custGeom>
              <a:avLst/>
              <a:gdLst>
                <a:gd name="T0" fmla="*/ 0 w 4"/>
                <a:gd name="T1" fmla="*/ 2 h 4"/>
                <a:gd name="T2" fmla="*/ 2 w 4"/>
                <a:gd name="T3" fmla="*/ 0 h 4"/>
                <a:gd name="T4" fmla="*/ 4 w 4"/>
                <a:gd name="T5" fmla="*/ 2 h 4"/>
                <a:gd name="T6" fmla="*/ 2 w 4"/>
                <a:gd name="T7" fmla="*/ 4 h 4"/>
                <a:gd name="T8" fmla="*/ 0 w 4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0" y="2"/>
                  </a:moveTo>
                  <a:lnTo>
                    <a:pt x="2" y="0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60" name="Freeform 541"/>
            <p:cNvSpPr>
              <a:spLocks/>
            </p:cNvSpPr>
            <p:nvPr/>
          </p:nvSpPr>
          <p:spPr bwMode="auto">
            <a:xfrm>
              <a:off x="4548" y="2119"/>
              <a:ext cx="39" cy="39"/>
            </a:xfrm>
            <a:custGeom>
              <a:avLst/>
              <a:gdLst>
                <a:gd name="T0" fmla="*/ 0 w 4"/>
                <a:gd name="T1" fmla="*/ 2 h 4"/>
                <a:gd name="T2" fmla="*/ 2 w 4"/>
                <a:gd name="T3" fmla="*/ 0 h 4"/>
                <a:gd name="T4" fmla="*/ 4 w 4"/>
                <a:gd name="T5" fmla="*/ 2 h 4"/>
                <a:gd name="T6" fmla="*/ 2 w 4"/>
                <a:gd name="T7" fmla="*/ 4 h 4"/>
                <a:gd name="T8" fmla="*/ 0 w 4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0" y="2"/>
                  </a:moveTo>
                  <a:lnTo>
                    <a:pt x="2" y="0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61" name="Freeform 542"/>
            <p:cNvSpPr>
              <a:spLocks/>
            </p:cNvSpPr>
            <p:nvPr/>
          </p:nvSpPr>
          <p:spPr bwMode="auto">
            <a:xfrm>
              <a:off x="4685" y="2041"/>
              <a:ext cx="39" cy="39"/>
            </a:xfrm>
            <a:custGeom>
              <a:avLst/>
              <a:gdLst>
                <a:gd name="T0" fmla="*/ 0 w 4"/>
                <a:gd name="T1" fmla="*/ 2 h 4"/>
                <a:gd name="T2" fmla="*/ 2 w 4"/>
                <a:gd name="T3" fmla="*/ 0 h 4"/>
                <a:gd name="T4" fmla="*/ 4 w 4"/>
                <a:gd name="T5" fmla="*/ 2 h 4"/>
                <a:gd name="T6" fmla="*/ 2 w 4"/>
                <a:gd name="T7" fmla="*/ 4 h 4"/>
                <a:gd name="T8" fmla="*/ 0 w 4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0" y="2"/>
                  </a:moveTo>
                  <a:lnTo>
                    <a:pt x="2" y="0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62" name="Freeform 543"/>
            <p:cNvSpPr>
              <a:spLocks/>
            </p:cNvSpPr>
            <p:nvPr/>
          </p:nvSpPr>
          <p:spPr bwMode="auto">
            <a:xfrm>
              <a:off x="4734" y="1992"/>
              <a:ext cx="39" cy="29"/>
            </a:xfrm>
            <a:custGeom>
              <a:avLst/>
              <a:gdLst>
                <a:gd name="T0" fmla="*/ 0 w 4"/>
                <a:gd name="T1" fmla="*/ 2 h 3"/>
                <a:gd name="T2" fmla="*/ 2 w 4"/>
                <a:gd name="T3" fmla="*/ 0 h 3"/>
                <a:gd name="T4" fmla="*/ 4 w 4"/>
                <a:gd name="T5" fmla="*/ 2 h 3"/>
                <a:gd name="T6" fmla="*/ 2 w 4"/>
                <a:gd name="T7" fmla="*/ 3 h 3"/>
                <a:gd name="T8" fmla="*/ 0 w 4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3">
                  <a:moveTo>
                    <a:pt x="0" y="2"/>
                  </a:moveTo>
                  <a:lnTo>
                    <a:pt x="2" y="0"/>
                  </a:lnTo>
                  <a:lnTo>
                    <a:pt x="4" y="2"/>
                  </a:lnTo>
                  <a:lnTo>
                    <a:pt x="2" y="3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64" name="Freeform 544"/>
            <p:cNvSpPr>
              <a:spLocks/>
            </p:cNvSpPr>
            <p:nvPr/>
          </p:nvSpPr>
          <p:spPr bwMode="auto">
            <a:xfrm>
              <a:off x="4685" y="1992"/>
              <a:ext cx="39" cy="29"/>
            </a:xfrm>
            <a:custGeom>
              <a:avLst/>
              <a:gdLst>
                <a:gd name="T0" fmla="*/ 0 w 4"/>
                <a:gd name="T1" fmla="*/ 2 h 3"/>
                <a:gd name="T2" fmla="*/ 2 w 4"/>
                <a:gd name="T3" fmla="*/ 0 h 3"/>
                <a:gd name="T4" fmla="*/ 4 w 4"/>
                <a:gd name="T5" fmla="*/ 2 h 3"/>
                <a:gd name="T6" fmla="*/ 2 w 4"/>
                <a:gd name="T7" fmla="*/ 3 h 3"/>
                <a:gd name="T8" fmla="*/ 0 w 4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3">
                  <a:moveTo>
                    <a:pt x="0" y="2"/>
                  </a:moveTo>
                  <a:lnTo>
                    <a:pt x="2" y="0"/>
                  </a:lnTo>
                  <a:lnTo>
                    <a:pt x="4" y="2"/>
                  </a:lnTo>
                  <a:lnTo>
                    <a:pt x="2" y="3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65" name="Freeform 545"/>
            <p:cNvSpPr>
              <a:spLocks/>
            </p:cNvSpPr>
            <p:nvPr/>
          </p:nvSpPr>
          <p:spPr bwMode="auto">
            <a:xfrm>
              <a:off x="4685" y="1962"/>
              <a:ext cx="29" cy="39"/>
            </a:xfrm>
            <a:custGeom>
              <a:avLst/>
              <a:gdLst>
                <a:gd name="T0" fmla="*/ 0 w 3"/>
                <a:gd name="T1" fmla="*/ 2 h 4"/>
                <a:gd name="T2" fmla="*/ 2 w 3"/>
                <a:gd name="T3" fmla="*/ 0 h 4"/>
                <a:gd name="T4" fmla="*/ 3 w 3"/>
                <a:gd name="T5" fmla="*/ 2 h 4"/>
                <a:gd name="T6" fmla="*/ 2 w 3"/>
                <a:gd name="T7" fmla="*/ 4 h 4"/>
                <a:gd name="T8" fmla="*/ 0 w 3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4">
                  <a:moveTo>
                    <a:pt x="0" y="2"/>
                  </a:moveTo>
                  <a:lnTo>
                    <a:pt x="2" y="0"/>
                  </a:lnTo>
                  <a:lnTo>
                    <a:pt x="3" y="2"/>
                  </a:lnTo>
                  <a:lnTo>
                    <a:pt x="2" y="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66" name="Freeform 546"/>
            <p:cNvSpPr>
              <a:spLocks/>
            </p:cNvSpPr>
            <p:nvPr/>
          </p:nvSpPr>
          <p:spPr bwMode="auto">
            <a:xfrm>
              <a:off x="4459" y="1962"/>
              <a:ext cx="40" cy="39"/>
            </a:xfrm>
            <a:custGeom>
              <a:avLst/>
              <a:gdLst>
                <a:gd name="T0" fmla="*/ 0 w 4"/>
                <a:gd name="T1" fmla="*/ 2 h 4"/>
                <a:gd name="T2" fmla="*/ 2 w 4"/>
                <a:gd name="T3" fmla="*/ 0 h 4"/>
                <a:gd name="T4" fmla="*/ 4 w 4"/>
                <a:gd name="T5" fmla="*/ 2 h 4"/>
                <a:gd name="T6" fmla="*/ 2 w 4"/>
                <a:gd name="T7" fmla="*/ 4 h 4"/>
                <a:gd name="T8" fmla="*/ 0 w 4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0" y="2"/>
                  </a:moveTo>
                  <a:lnTo>
                    <a:pt x="2" y="0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67" name="Freeform 547"/>
            <p:cNvSpPr>
              <a:spLocks/>
            </p:cNvSpPr>
            <p:nvPr/>
          </p:nvSpPr>
          <p:spPr bwMode="auto">
            <a:xfrm>
              <a:off x="4410" y="1952"/>
              <a:ext cx="40" cy="40"/>
            </a:xfrm>
            <a:custGeom>
              <a:avLst/>
              <a:gdLst>
                <a:gd name="T0" fmla="*/ 0 w 4"/>
                <a:gd name="T1" fmla="*/ 2 h 4"/>
                <a:gd name="T2" fmla="*/ 2 w 4"/>
                <a:gd name="T3" fmla="*/ 0 h 4"/>
                <a:gd name="T4" fmla="*/ 4 w 4"/>
                <a:gd name="T5" fmla="*/ 2 h 4"/>
                <a:gd name="T6" fmla="*/ 2 w 4"/>
                <a:gd name="T7" fmla="*/ 4 h 4"/>
                <a:gd name="T8" fmla="*/ 0 w 4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0" y="2"/>
                  </a:moveTo>
                  <a:lnTo>
                    <a:pt x="2" y="0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68" name="Freeform 548"/>
            <p:cNvSpPr>
              <a:spLocks/>
            </p:cNvSpPr>
            <p:nvPr/>
          </p:nvSpPr>
          <p:spPr bwMode="auto">
            <a:xfrm>
              <a:off x="4440" y="1913"/>
              <a:ext cx="39" cy="39"/>
            </a:xfrm>
            <a:custGeom>
              <a:avLst/>
              <a:gdLst>
                <a:gd name="T0" fmla="*/ 0 w 4"/>
                <a:gd name="T1" fmla="*/ 2 h 4"/>
                <a:gd name="T2" fmla="*/ 2 w 4"/>
                <a:gd name="T3" fmla="*/ 0 h 4"/>
                <a:gd name="T4" fmla="*/ 4 w 4"/>
                <a:gd name="T5" fmla="*/ 2 h 4"/>
                <a:gd name="T6" fmla="*/ 2 w 4"/>
                <a:gd name="T7" fmla="*/ 4 h 4"/>
                <a:gd name="T8" fmla="*/ 0 w 4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0" y="2"/>
                  </a:moveTo>
                  <a:lnTo>
                    <a:pt x="2" y="0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69" name="Freeform 549"/>
            <p:cNvSpPr>
              <a:spLocks/>
            </p:cNvSpPr>
            <p:nvPr/>
          </p:nvSpPr>
          <p:spPr bwMode="auto">
            <a:xfrm>
              <a:off x="4410" y="1913"/>
              <a:ext cx="40" cy="39"/>
            </a:xfrm>
            <a:custGeom>
              <a:avLst/>
              <a:gdLst>
                <a:gd name="T0" fmla="*/ 0 w 4"/>
                <a:gd name="T1" fmla="*/ 2 h 4"/>
                <a:gd name="T2" fmla="*/ 2 w 4"/>
                <a:gd name="T3" fmla="*/ 0 h 4"/>
                <a:gd name="T4" fmla="*/ 4 w 4"/>
                <a:gd name="T5" fmla="*/ 2 h 4"/>
                <a:gd name="T6" fmla="*/ 2 w 4"/>
                <a:gd name="T7" fmla="*/ 4 h 4"/>
                <a:gd name="T8" fmla="*/ 0 w 4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0" y="2"/>
                  </a:moveTo>
                  <a:lnTo>
                    <a:pt x="2" y="0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70" name="Freeform 550"/>
            <p:cNvSpPr>
              <a:spLocks/>
            </p:cNvSpPr>
            <p:nvPr/>
          </p:nvSpPr>
          <p:spPr bwMode="auto">
            <a:xfrm>
              <a:off x="4391" y="1913"/>
              <a:ext cx="39" cy="39"/>
            </a:xfrm>
            <a:custGeom>
              <a:avLst/>
              <a:gdLst>
                <a:gd name="T0" fmla="*/ 0 w 4"/>
                <a:gd name="T1" fmla="*/ 2 h 4"/>
                <a:gd name="T2" fmla="*/ 2 w 4"/>
                <a:gd name="T3" fmla="*/ 0 h 4"/>
                <a:gd name="T4" fmla="*/ 4 w 4"/>
                <a:gd name="T5" fmla="*/ 2 h 4"/>
                <a:gd name="T6" fmla="*/ 2 w 4"/>
                <a:gd name="T7" fmla="*/ 4 h 4"/>
                <a:gd name="T8" fmla="*/ 0 w 4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0" y="2"/>
                  </a:moveTo>
                  <a:lnTo>
                    <a:pt x="2" y="0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71" name="Freeform 551"/>
            <p:cNvSpPr>
              <a:spLocks/>
            </p:cNvSpPr>
            <p:nvPr/>
          </p:nvSpPr>
          <p:spPr bwMode="auto">
            <a:xfrm>
              <a:off x="4361" y="1894"/>
              <a:ext cx="40" cy="39"/>
            </a:xfrm>
            <a:custGeom>
              <a:avLst/>
              <a:gdLst>
                <a:gd name="T0" fmla="*/ 0 w 4"/>
                <a:gd name="T1" fmla="*/ 2 h 4"/>
                <a:gd name="T2" fmla="*/ 2 w 4"/>
                <a:gd name="T3" fmla="*/ 0 h 4"/>
                <a:gd name="T4" fmla="*/ 4 w 4"/>
                <a:gd name="T5" fmla="*/ 2 h 4"/>
                <a:gd name="T6" fmla="*/ 2 w 4"/>
                <a:gd name="T7" fmla="*/ 4 h 4"/>
                <a:gd name="T8" fmla="*/ 0 w 4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0" y="2"/>
                  </a:moveTo>
                  <a:lnTo>
                    <a:pt x="2" y="0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72" name="Freeform 552"/>
            <p:cNvSpPr>
              <a:spLocks/>
            </p:cNvSpPr>
            <p:nvPr/>
          </p:nvSpPr>
          <p:spPr bwMode="auto">
            <a:xfrm>
              <a:off x="4312" y="1854"/>
              <a:ext cx="40" cy="30"/>
            </a:xfrm>
            <a:custGeom>
              <a:avLst/>
              <a:gdLst>
                <a:gd name="T0" fmla="*/ 0 w 4"/>
                <a:gd name="T1" fmla="*/ 1 h 3"/>
                <a:gd name="T2" fmla="*/ 2 w 4"/>
                <a:gd name="T3" fmla="*/ 0 h 3"/>
                <a:gd name="T4" fmla="*/ 4 w 4"/>
                <a:gd name="T5" fmla="*/ 1 h 3"/>
                <a:gd name="T6" fmla="*/ 2 w 4"/>
                <a:gd name="T7" fmla="*/ 3 h 3"/>
                <a:gd name="T8" fmla="*/ 0 w 4"/>
                <a:gd name="T9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3">
                  <a:moveTo>
                    <a:pt x="0" y="1"/>
                  </a:moveTo>
                  <a:lnTo>
                    <a:pt x="2" y="0"/>
                  </a:lnTo>
                  <a:lnTo>
                    <a:pt x="4" y="1"/>
                  </a:lnTo>
                  <a:lnTo>
                    <a:pt x="2" y="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73" name="Freeform 553"/>
            <p:cNvSpPr>
              <a:spLocks/>
            </p:cNvSpPr>
            <p:nvPr/>
          </p:nvSpPr>
          <p:spPr bwMode="auto">
            <a:xfrm>
              <a:off x="4224" y="1874"/>
              <a:ext cx="39" cy="39"/>
            </a:xfrm>
            <a:custGeom>
              <a:avLst/>
              <a:gdLst>
                <a:gd name="T0" fmla="*/ 0 w 4"/>
                <a:gd name="T1" fmla="*/ 2 h 4"/>
                <a:gd name="T2" fmla="*/ 2 w 4"/>
                <a:gd name="T3" fmla="*/ 0 h 4"/>
                <a:gd name="T4" fmla="*/ 4 w 4"/>
                <a:gd name="T5" fmla="*/ 2 h 4"/>
                <a:gd name="T6" fmla="*/ 2 w 4"/>
                <a:gd name="T7" fmla="*/ 4 h 4"/>
                <a:gd name="T8" fmla="*/ 0 w 4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0" y="2"/>
                  </a:moveTo>
                  <a:lnTo>
                    <a:pt x="2" y="0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74" name="Freeform 554"/>
            <p:cNvSpPr>
              <a:spLocks/>
            </p:cNvSpPr>
            <p:nvPr/>
          </p:nvSpPr>
          <p:spPr bwMode="auto">
            <a:xfrm>
              <a:off x="4224" y="1854"/>
              <a:ext cx="39" cy="40"/>
            </a:xfrm>
            <a:custGeom>
              <a:avLst/>
              <a:gdLst>
                <a:gd name="T0" fmla="*/ 0 w 4"/>
                <a:gd name="T1" fmla="*/ 2 h 4"/>
                <a:gd name="T2" fmla="*/ 2 w 4"/>
                <a:gd name="T3" fmla="*/ 0 h 4"/>
                <a:gd name="T4" fmla="*/ 4 w 4"/>
                <a:gd name="T5" fmla="*/ 2 h 4"/>
                <a:gd name="T6" fmla="*/ 2 w 4"/>
                <a:gd name="T7" fmla="*/ 4 h 4"/>
                <a:gd name="T8" fmla="*/ 0 w 4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0" y="2"/>
                  </a:moveTo>
                  <a:lnTo>
                    <a:pt x="2" y="0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75" name="Freeform 555"/>
            <p:cNvSpPr>
              <a:spLocks/>
            </p:cNvSpPr>
            <p:nvPr/>
          </p:nvSpPr>
          <p:spPr bwMode="auto">
            <a:xfrm>
              <a:off x="4224" y="1845"/>
              <a:ext cx="39" cy="29"/>
            </a:xfrm>
            <a:custGeom>
              <a:avLst/>
              <a:gdLst>
                <a:gd name="T0" fmla="*/ 0 w 4"/>
                <a:gd name="T1" fmla="*/ 2 h 3"/>
                <a:gd name="T2" fmla="*/ 2 w 4"/>
                <a:gd name="T3" fmla="*/ 0 h 3"/>
                <a:gd name="T4" fmla="*/ 4 w 4"/>
                <a:gd name="T5" fmla="*/ 2 h 3"/>
                <a:gd name="T6" fmla="*/ 2 w 4"/>
                <a:gd name="T7" fmla="*/ 3 h 3"/>
                <a:gd name="T8" fmla="*/ 0 w 4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3">
                  <a:moveTo>
                    <a:pt x="0" y="2"/>
                  </a:moveTo>
                  <a:lnTo>
                    <a:pt x="2" y="0"/>
                  </a:lnTo>
                  <a:lnTo>
                    <a:pt x="4" y="2"/>
                  </a:lnTo>
                  <a:lnTo>
                    <a:pt x="2" y="3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76" name="Freeform 556"/>
            <p:cNvSpPr>
              <a:spLocks/>
            </p:cNvSpPr>
            <p:nvPr/>
          </p:nvSpPr>
          <p:spPr bwMode="auto">
            <a:xfrm>
              <a:off x="4224" y="1815"/>
              <a:ext cx="39" cy="39"/>
            </a:xfrm>
            <a:custGeom>
              <a:avLst/>
              <a:gdLst>
                <a:gd name="T0" fmla="*/ 0 w 4"/>
                <a:gd name="T1" fmla="*/ 2 h 4"/>
                <a:gd name="T2" fmla="*/ 2 w 4"/>
                <a:gd name="T3" fmla="*/ 0 h 4"/>
                <a:gd name="T4" fmla="*/ 4 w 4"/>
                <a:gd name="T5" fmla="*/ 2 h 4"/>
                <a:gd name="T6" fmla="*/ 2 w 4"/>
                <a:gd name="T7" fmla="*/ 4 h 4"/>
                <a:gd name="T8" fmla="*/ 0 w 4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0" y="2"/>
                  </a:moveTo>
                  <a:lnTo>
                    <a:pt x="2" y="0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77" name="Freeform 557"/>
            <p:cNvSpPr>
              <a:spLocks/>
            </p:cNvSpPr>
            <p:nvPr/>
          </p:nvSpPr>
          <p:spPr bwMode="auto">
            <a:xfrm>
              <a:off x="4254" y="1835"/>
              <a:ext cx="39" cy="39"/>
            </a:xfrm>
            <a:custGeom>
              <a:avLst/>
              <a:gdLst>
                <a:gd name="T0" fmla="*/ 0 w 4"/>
                <a:gd name="T1" fmla="*/ 2 h 4"/>
                <a:gd name="T2" fmla="*/ 2 w 4"/>
                <a:gd name="T3" fmla="*/ 0 h 4"/>
                <a:gd name="T4" fmla="*/ 4 w 4"/>
                <a:gd name="T5" fmla="*/ 2 h 4"/>
                <a:gd name="T6" fmla="*/ 2 w 4"/>
                <a:gd name="T7" fmla="*/ 4 h 4"/>
                <a:gd name="T8" fmla="*/ 0 w 4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0" y="2"/>
                  </a:moveTo>
                  <a:lnTo>
                    <a:pt x="2" y="0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78" name="Freeform 558"/>
            <p:cNvSpPr>
              <a:spLocks/>
            </p:cNvSpPr>
            <p:nvPr/>
          </p:nvSpPr>
          <p:spPr bwMode="auto">
            <a:xfrm>
              <a:off x="4312" y="1786"/>
              <a:ext cx="40" cy="39"/>
            </a:xfrm>
            <a:custGeom>
              <a:avLst/>
              <a:gdLst>
                <a:gd name="T0" fmla="*/ 0 w 4"/>
                <a:gd name="T1" fmla="*/ 2 h 4"/>
                <a:gd name="T2" fmla="*/ 2 w 4"/>
                <a:gd name="T3" fmla="*/ 0 h 4"/>
                <a:gd name="T4" fmla="*/ 4 w 4"/>
                <a:gd name="T5" fmla="*/ 2 h 4"/>
                <a:gd name="T6" fmla="*/ 2 w 4"/>
                <a:gd name="T7" fmla="*/ 4 h 4"/>
                <a:gd name="T8" fmla="*/ 0 w 4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0" y="2"/>
                  </a:moveTo>
                  <a:lnTo>
                    <a:pt x="2" y="0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79" name="Freeform 559"/>
            <p:cNvSpPr>
              <a:spLocks/>
            </p:cNvSpPr>
            <p:nvPr/>
          </p:nvSpPr>
          <p:spPr bwMode="auto">
            <a:xfrm>
              <a:off x="4312" y="1766"/>
              <a:ext cx="30" cy="39"/>
            </a:xfrm>
            <a:custGeom>
              <a:avLst/>
              <a:gdLst>
                <a:gd name="T0" fmla="*/ 0 w 3"/>
                <a:gd name="T1" fmla="*/ 2 h 4"/>
                <a:gd name="T2" fmla="*/ 2 w 3"/>
                <a:gd name="T3" fmla="*/ 0 h 4"/>
                <a:gd name="T4" fmla="*/ 3 w 3"/>
                <a:gd name="T5" fmla="*/ 2 h 4"/>
                <a:gd name="T6" fmla="*/ 2 w 3"/>
                <a:gd name="T7" fmla="*/ 4 h 4"/>
                <a:gd name="T8" fmla="*/ 0 w 3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4">
                  <a:moveTo>
                    <a:pt x="0" y="2"/>
                  </a:moveTo>
                  <a:lnTo>
                    <a:pt x="2" y="0"/>
                  </a:lnTo>
                  <a:lnTo>
                    <a:pt x="3" y="2"/>
                  </a:lnTo>
                  <a:lnTo>
                    <a:pt x="2" y="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80" name="Freeform 560"/>
            <p:cNvSpPr>
              <a:spLocks/>
            </p:cNvSpPr>
            <p:nvPr/>
          </p:nvSpPr>
          <p:spPr bwMode="auto">
            <a:xfrm>
              <a:off x="4391" y="1845"/>
              <a:ext cx="39" cy="29"/>
            </a:xfrm>
            <a:custGeom>
              <a:avLst/>
              <a:gdLst>
                <a:gd name="T0" fmla="*/ 0 w 4"/>
                <a:gd name="T1" fmla="*/ 2 h 3"/>
                <a:gd name="T2" fmla="*/ 2 w 4"/>
                <a:gd name="T3" fmla="*/ 0 h 3"/>
                <a:gd name="T4" fmla="*/ 4 w 4"/>
                <a:gd name="T5" fmla="*/ 2 h 3"/>
                <a:gd name="T6" fmla="*/ 2 w 4"/>
                <a:gd name="T7" fmla="*/ 3 h 3"/>
                <a:gd name="T8" fmla="*/ 0 w 4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3">
                  <a:moveTo>
                    <a:pt x="0" y="2"/>
                  </a:moveTo>
                  <a:lnTo>
                    <a:pt x="2" y="0"/>
                  </a:lnTo>
                  <a:lnTo>
                    <a:pt x="4" y="2"/>
                  </a:lnTo>
                  <a:lnTo>
                    <a:pt x="2" y="3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81" name="Freeform 561"/>
            <p:cNvSpPr>
              <a:spLocks/>
            </p:cNvSpPr>
            <p:nvPr/>
          </p:nvSpPr>
          <p:spPr bwMode="auto">
            <a:xfrm>
              <a:off x="4391" y="1825"/>
              <a:ext cx="39" cy="29"/>
            </a:xfrm>
            <a:custGeom>
              <a:avLst/>
              <a:gdLst>
                <a:gd name="T0" fmla="*/ 0 w 4"/>
                <a:gd name="T1" fmla="*/ 2 h 3"/>
                <a:gd name="T2" fmla="*/ 2 w 4"/>
                <a:gd name="T3" fmla="*/ 0 h 3"/>
                <a:gd name="T4" fmla="*/ 4 w 4"/>
                <a:gd name="T5" fmla="*/ 2 h 3"/>
                <a:gd name="T6" fmla="*/ 2 w 4"/>
                <a:gd name="T7" fmla="*/ 3 h 3"/>
                <a:gd name="T8" fmla="*/ 0 w 4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3">
                  <a:moveTo>
                    <a:pt x="0" y="2"/>
                  </a:moveTo>
                  <a:lnTo>
                    <a:pt x="2" y="0"/>
                  </a:lnTo>
                  <a:lnTo>
                    <a:pt x="4" y="2"/>
                  </a:lnTo>
                  <a:lnTo>
                    <a:pt x="2" y="3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82" name="Freeform 562"/>
            <p:cNvSpPr>
              <a:spLocks/>
            </p:cNvSpPr>
            <p:nvPr/>
          </p:nvSpPr>
          <p:spPr bwMode="auto">
            <a:xfrm>
              <a:off x="4410" y="1796"/>
              <a:ext cx="40" cy="39"/>
            </a:xfrm>
            <a:custGeom>
              <a:avLst/>
              <a:gdLst>
                <a:gd name="T0" fmla="*/ 0 w 4"/>
                <a:gd name="T1" fmla="*/ 2 h 4"/>
                <a:gd name="T2" fmla="*/ 2 w 4"/>
                <a:gd name="T3" fmla="*/ 0 h 4"/>
                <a:gd name="T4" fmla="*/ 4 w 4"/>
                <a:gd name="T5" fmla="*/ 2 h 4"/>
                <a:gd name="T6" fmla="*/ 2 w 4"/>
                <a:gd name="T7" fmla="*/ 4 h 4"/>
                <a:gd name="T8" fmla="*/ 0 w 4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0" y="2"/>
                  </a:moveTo>
                  <a:lnTo>
                    <a:pt x="2" y="0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83" name="Freeform 563"/>
            <p:cNvSpPr>
              <a:spLocks/>
            </p:cNvSpPr>
            <p:nvPr/>
          </p:nvSpPr>
          <p:spPr bwMode="auto">
            <a:xfrm>
              <a:off x="4459" y="1737"/>
              <a:ext cx="40" cy="39"/>
            </a:xfrm>
            <a:custGeom>
              <a:avLst/>
              <a:gdLst>
                <a:gd name="T0" fmla="*/ 0 w 4"/>
                <a:gd name="T1" fmla="*/ 2 h 4"/>
                <a:gd name="T2" fmla="*/ 2 w 4"/>
                <a:gd name="T3" fmla="*/ 0 h 4"/>
                <a:gd name="T4" fmla="*/ 4 w 4"/>
                <a:gd name="T5" fmla="*/ 2 h 4"/>
                <a:gd name="T6" fmla="*/ 2 w 4"/>
                <a:gd name="T7" fmla="*/ 4 h 4"/>
                <a:gd name="T8" fmla="*/ 0 w 4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0" y="2"/>
                  </a:moveTo>
                  <a:lnTo>
                    <a:pt x="2" y="0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84" name="Freeform 564"/>
            <p:cNvSpPr>
              <a:spLocks/>
            </p:cNvSpPr>
            <p:nvPr/>
          </p:nvSpPr>
          <p:spPr bwMode="auto">
            <a:xfrm>
              <a:off x="4410" y="1727"/>
              <a:ext cx="40" cy="39"/>
            </a:xfrm>
            <a:custGeom>
              <a:avLst/>
              <a:gdLst>
                <a:gd name="T0" fmla="*/ 0 w 4"/>
                <a:gd name="T1" fmla="*/ 2 h 4"/>
                <a:gd name="T2" fmla="*/ 2 w 4"/>
                <a:gd name="T3" fmla="*/ 0 h 4"/>
                <a:gd name="T4" fmla="*/ 4 w 4"/>
                <a:gd name="T5" fmla="*/ 2 h 4"/>
                <a:gd name="T6" fmla="*/ 2 w 4"/>
                <a:gd name="T7" fmla="*/ 4 h 4"/>
                <a:gd name="T8" fmla="*/ 0 w 4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0" y="2"/>
                  </a:moveTo>
                  <a:lnTo>
                    <a:pt x="2" y="0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85" name="Freeform 565"/>
            <p:cNvSpPr>
              <a:spLocks/>
            </p:cNvSpPr>
            <p:nvPr/>
          </p:nvSpPr>
          <p:spPr bwMode="auto">
            <a:xfrm>
              <a:off x="4283" y="1707"/>
              <a:ext cx="39" cy="40"/>
            </a:xfrm>
            <a:custGeom>
              <a:avLst/>
              <a:gdLst>
                <a:gd name="T0" fmla="*/ 0 w 4"/>
                <a:gd name="T1" fmla="*/ 2 h 4"/>
                <a:gd name="T2" fmla="*/ 2 w 4"/>
                <a:gd name="T3" fmla="*/ 0 h 4"/>
                <a:gd name="T4" fmla="*/ 4 w 4"/>
                <a:gd name="T5" fmla="*/ 2 h 4"/>
                <a:gd name="T6" fmla="*/ 2 w 4"/>
                <a:gd name="T7" fmla="*/ 4 h 4"/>
                <a:gd name="T8" fmla="*/ 0 w 4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0" y="2"/>
                  </a:moveTo>
                  <a:lnTo>
                    <a:pt x="2" y="0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86" name="Freeform 566"/>
            <p:cNvSpPr>
              <a:spLocks/>
            </p:cNvSpPr>
            <p:nvPr/>
          </p:nvSpPr>
          <p:spPr bwMode="auto">
            <a:xfrm>
              <a:off x="4283" y="1658"/>
              <a:ext cx="39" cy="40"/>
            </a:xfrm>
            <a:custGeom>
              <a:avLst/>
              <a:gdLst>
                <a:gd name="T0" fmla="*/ 0 w 4"/>
                <a:gd name="T1" fmla="*/ 2 h 4"/>
                <a:gd name="T2" fmla="*/ 2 w 4"/>
                <a:gd name="T3" fmla="*/ 0 h 4"/>
                <a:gd name="T4" fmla="*/ 4 w 4"/>
                <a:gd name="T5" fmla="*/ 2 h 4"/>
                <a:gd name="T6" fmla="*/ 2 w 4"/>
                <a:gd name="T7" fmla="*/ 4 h 4"/>
                <a:gd name="T8" fmla="*/ 0 w 4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0" y="2"/>
                  </a:moveTo>
                  <a:lnTo>
                    <a:pt x="2" y="0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87" name="Freeform 567"/>
            <p:cNvSpPr>
              <a:spLocks/>
            </p:cNvSpPr>
            <p:nvPr/>
          </p:nvSpPr>
          <p:spPr bwMode="auto">
            <a:xfrm>
              <a:off x="4283" y="1639"/>
              <a:ext cx="39" cy="39"/>
            </a:xfrm>
            <a:custGeom>
              <a:avLst/>
              <a:gdLst>
                <a:gd name="T0" fmla="*/ 0 w 4"/>
                <a:gd name="T1" fmla="*/ 2 h 4"/>
                <a:gd name="T2" fmla="*/ 2 w 4"/>
                <a:gd name="T3" fmla="*/ 0 h 4"/>
                <a:gd name="T4" fmla="*/ 4 w 4"/>
                <a:gd name="T5" fmla="*/ 2 h 4"/>
                <a:gd name="T6" fmla="*/ 2 w 4"/>
                <a:gd name="T7" fmla="*/ 4 h 4"/>
                <a:gd name="T8" fmla="*/ 0 w 4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0" y="2"/>
                  </a:moveTo>
                  <a:lnTo>
                    <a:pt x="2" y="0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88" name="Freeform 568"/>
            <p:cNvSpPr>
              <a:spLocks/>
            </p:cNvSpPr>
            <p:nvPr/>
          </p:nvSpPr>
          <p:spPr bwMode="auto">
            <a:xfrm>
              <a:off x="4283" y="1619"/>
              <a:ext cx="39" cy="39"/>
            </a:xfrm>
            <a:custGeom>
              <a:avLst/>
              <a:gdLst>
                <a:gd name="T0" fmla="*/ 0 w 4"/>
                <a:gd name="T1" fmla="*/ 2 h 4"/>
                <a:gd name="T2" fmla="*/ 2 w 4"/>
                <a:gd name="T3" fmla="*/ 0 h 4"/>
                <a:gd name="T4" fmla="*/ 4 w 4"/>
                <a:gd name="T5" fmla="*/ 2 h 4"/>
                <a:gd name="T6" fmla="*/ 2 w 4"/>
                <a:gd name="T7" fmla="*/ 4 h 4"/>
                <a:gd name="T8" fmla="*/ 0 w 4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0" y="2"/>
                  </a:moveTo>
                  <a:lnTo>
                    <a:pt x="2" y="0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89" name="Freeform 569"/>
            <p:cNvSpPr>
              <a:spLocks/>
            </p:cNvSpPr>
            <p:nvPr/>
          </p:nvSpPr>
          <p:spPr bwMode="auto">
            <a:xfrm>
              <a:off x="4410" y="1678"/>
              <a:ext cx="40" cy="39"/>
            </a:xfrm>
            <a:custGeom>
              <a:avLst/>
              <a:gdLst>
                <a:gd name="T0" fmla="*/ 0 w 4"/>
                <a:gd name="T1" fmla="*/ 2 h 4"/>
                <a:gd name="T2" fmla="*/ 2 w 4"/>
                <a:gd name="T3" fmla="*/ 0 h 4"/>
                <a:gd name="T4" fmla="*/ 4 w 4"/>
                <a:gd name="T5" fmla="*/ 2 h 4"/>
                <a:gd name="T6" fmla="*/ 2 w 4"/>
                <a:gd name="T7" fmla="*/ 4 h 4"/>
                <a:gd name="T8" fmla="*/ 0 w 4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0" y="2"/>
                  </a:moveTo>
                  <a:lnTo>
                    <a:pt x="2" y="0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90" name="Freeform 570"/>
            <p:cNvSpPr>
              <a:spLocks/>
            </p:cNvSpPr>
            <p:nvPr/>
          </p:nvSpPr>
          <p:spPr bwMode="auto">
            <a:xfrm>
              <a:off x="4469" y="1658"/>
              <a:ext cx="39" cy="30"/>
            </a:xfrm>
            <a:custGeom>
              <a:avLst/>
              <a:gdLst>
                <a:gd name="T0" fmla="*/ 0 w 4"/>
                <a:gd name="T1" fmla="*/ 2 h 3"/>
                <a:gd name="T2" fmla="*/ 2 w 4"/>
                <a:gd name="T3" fmla="*/ 0 h 3"/>
                <a:gd name="T4" fmla="*/ 4 w 4"/>
                <a:gd name="T5" fmla="*/ 2 h 3"/>
                <a:gd name="T6" fmla="*/ 2 w 4"/>
                <a:gd name="T7" fmla="*/ 3 h 3"/>
                <a:gd name="T8" fmla="*/ 0 w 4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3">
                  <a:moveTo>
                    <a:pt x="0" y="2"/>
                  </a:moveTo>
                  <a:lnTo>
                    <a:pt x="2" y="0"/>
                  </a:lnTo>
                  <a:lnTo>
                    <a:pt x="4" y="2"/>
                  </a:lnTo>
                  <a:lnTo>
                    <a:pt x="2" y="3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91" name="Freeform 571"/>
            <p:cNvSpPr>
              <a:spLocks/>
            </p:cNvSpPr>
            <p:nvPr/>
          </p:nvSpPr>
          <p:spPr bwMode="auto">
            <a:xfrm>
              <a:off x="4410" y="1649"/>
              <a:ext cx="40" cy="39"/>
            </a:xfrm>
            <a:custGeom>
              <a:avLst/>
              <a:gdLst>
                <a:gd name="T0" fmla="*/ 0 w 4"/>
                <a:gd name="T1" fmla="*/ 2 h 4"/>
                <a:gd name="T2" fmla="*/ 2 w 4"/>
                <a:gd name="T3" fmla="*/ 0 h 4"/>
                <a:gd name="T4" fmla="*/ 4 w 4"/>
                <a:gd name="T5" fmla="*/ 2 h 4"/>
                <a:gd name="T6" fmla="*/ 2 w 4"/>
                <a:gd name="T7" fmla="*/ 4 h 4"/>
                <a:gd name="T8" fmla="*/ 0 w 4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0" y="2"/>
                  </a:moveTo>
                  <a:lnTo>
                    <a:pt x="2" y="0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92" name="Freeform 572"/>
            <p:cNvSpPr>
              <a:spLocks/>
            </p:cNvSpPr>
            <p:nvPr/>
          </p:nvSpPr>
          <p:spPr bwMode="auto">
            <a:xfrm>
              <a:off x="4410" y="1629"/>
              <a:ext cx="40" cy="29"/>
            </a:xfrm>
            <a:custGeom>
              <a:avLst/>
              <a:gdLst>
                <a:gd name="T0" fmla="*/ 0 w 4"/>
                <a:gd name="T1" fmla="*/ 1 h 3"/>
                <a:gd name="T2" fmla="*/ 2 w 4"/>
                <a:gd name="T3" fmla="*/ 0 h 3"/>
                <a:gd name="T4" fmla="*/ 4 w 4"/>
                <a:gd name="T5" fmla="*/ 1 h 3"/>
                <a:gd name="T6" fmla="*/ 2 w 4"/>
                <a:gd name="T7" fmla="*/ 3 h 3"/>
                <a:gd name="T8" fmla="*/ 0 w 4"/>
                <a:gd name="T9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3">
                  <a:moveTo>
                    <a:pt x="0" y="1"/>
                  </a:moveTo>
                  <a:lnTo>
                    <a:pt x="2" y="0"/>
                  </a:lnTo>
                  <a:lnTo>
                    <a:pt x="4" y="1"/>
                  </a:lnTo>
                  <a:lnTo>
                    <a:pt x="2" y="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93" name="Freeform 573"/>
            <p:cNvSpPr>
              <a:spLocks/>
            </p:cNvSpPr>
            <p:nvPr/>
          </p:nvSpPr>
          <p:spPr bwMode="auto">
            <a:xfrm>
              <a:off x="4410" y="1609"/>
              <a:ext cx="40" cy="30"/>
            </a:xfrm>
            <a:custGeom>
              <a:avLst/>
              <a:gdLst>
                <a:gd name="T0" fmla="*/ 0 w 4"/>
                <a:gd name="T1" fmla="*/ 2 h 3"/>
                <a:gd name="T2" fmla="*/ 2 w 4"/>
                <a:gd name="T3" fmla="*/ 0 h 3"/>
                <a:gd name="T4" fmla="*/ 4 w 4"/>
                <a:gd name="T5" fmla="*/ 2 h 3"/>
                <a:gd name="T6" fmla="*/ 2 w 4"/>
                <a:gd name="T7" fmla="*/ 3 h 3"/>
                <a:gd name="T8" fmla="*/ 0 w 4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3">
                  <a:moveTo>
                    <a:pt x="0" y="2"/>
                  </a:moveTo>
                  <a:lnTo>
                    <a:pt x="2" y="0"/>
                  </a:lnTo>
                  <a:lnTo>
                    <a:pt x="4" y="2"/>
                  </a:lnTo>
                  <a:lnTo>
                    <a:pt x="2" y="3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94" name="Freeform 574"/>
            <p:cNvSpPr>
              <a:spLocks/>
            </p:cNvSpPr>
            <p:nvPr/>
          </p:nvSpPr>
          <p:spPr bwMode="auto">
            <a:xfrm>
              <a:off x="4410" y="1580"/>
              <a:ext cx="40" cy="39"/>
            </a:xfrm>
            <a:custGeom>
              <a:avLst/>
              <a:gdLst>
                <a:gd name="T0" fmla="*/ 0 w 4"/>
                <a:gd name="T1" fmla="*/ 2 h 4"/>
                <a:gd name="T2" fmla="*/ 2 w 4"/>
                <a:gd name="T3" fmla="*/ 0 h 4"/>
                <a:gd name="T4" fmla="*/ 4 w 4"/>
                <a:gd name="T5" fmla="*/ 2 h 4"/>
                <a:gd name="T6" fmla="*/ 2 w 4"/>
                <a:gd name="T7" fmla="*/ 4 h 4"/>
                <a:gd name="T8" fmla="*/ 0 w 4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0" y="2"/>
                  </a:moveTo>
                  <a:lnTo>
                    <a:pt x="2" y="0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95" name="Freeform 575"/>
            <p:cNvSpPr>
              <a:spLocks/>
            </p:cNvSpPr>
            <p:nvPr/>
          </p:nvSpPr>
          <p:spPr bwMode="auto">
            <a:xfrm>
              <a:off x="4626" y="1649"/>
              <a:ext cx="39" cy="39"/>
            </a:xfrm>
            <a:custGeom>
              <a:avLst/>
              <a:gdLst>
                <a:gd name="T0" fmla="*/ 0 w 4"/>
                <a:gd name="T1" fmla="*/ 2 h 4"/>
                <a:gd name="T2" fmla="*/ 2 w 4"/>
                <a:gd name="T3" fmla="*/ 0 h 4"/>
                <a:gd name="T4" fmla="*/ 4 w 4"/>
                <a:gd name="T5" fmla="*/ 2 h 4"/>
                <a:gd name="T6" fmla="*/ 2 w 4"/>
                <a:gd name="T7" fmla="*/ 4 h 4"/>
                <a:gd name="T8" fmla="*/ 0 w 4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0" y="2"/>
                  </a:moveTo>
                  <a:lnTo>
                    <a:pt x="2" y="0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96" name="Freeform 576"/>
            <p:cNvSpPr>
              <a:spLocks/>
            </p:cNvSpPr>
            <p:nvPr/>
          </p:nvSpPr>
          <p:spPr bwMode="auto">
            <a:xfrm>
              <a:off x="4685" y="1688"/>
              <a:ext cx="29" cy="39"/>
            </a:xfrm>
            <a:custGeom>
              <a:avLst/>
              <a:gdLst>
                <a:gd name="T0" fmla="*/ 0 w 3"/>
                <a:gd name="T1" fmla="*/ 2 h 4"/>
                <a:gd name="T2" fmla="*/ 2 w 3"/>
                <a:gd name="T3" fmla="*/ 0 h 4"/>
                <a:gd name="T4" fmla="*/ 3 w 3"/>
                <a:gd name="T5" fmla="*/ 2 h 4"/>
                <a:gd name="T6" fmla="*/ 2 w 3"/>
                <a:gd name="T7" fmla="*/ 4 h 4"/>
                <a:gd name="T8" fmla="*/ 0 w 3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4">
                  <a:moveTo>
                    <a:pt x="0" y="2"/>
                  </a:moveTo>
                  <a:lnTo>
                    <a:pt x="2" y="0"/>
                  </a:lnTo>
                  <a:lnTo>
                    <a:pt x="3" y="2"/>
                  </a:lnTo>
                  <a:lnTo>
                    <a:pt x="2" y="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97" name="Freeform 577"/>
            <p:cNvSpPr>
              <a:spLocks/>
            </p:cNvSpPr>
            <p:nvPr/>
          </p:nvSpPr>
          <p:spPr bwMode="auto">
            <a:xfrm>
              <a:off x="4685" y="1717"/>
              <a:ext cx="29" cy="39"/>
            </a:xfrm>
            <a:custGeom>
              <a:avLst/>
              <a:gdLst>
                <a:gd name="T0" fmla="*/ 0 w 3"/>
                <a:gd name="T1" fmla="*/ 2 h 4"/>
                <a:gd name="T2" fmla="*/ 2 w 3"/>
                <a:gd name="T3" fmla="*/ 0 h 4"/>
                <a:gd name="T4" fmla="*/ 3 w 3"/>
                <a:gd name="T5" fmla="*/ 2 h 4"/>
                <a:gd name="T6" fmla="*/ 2 w 3"/>
                <a:gd name="T7" fmla="*/ 4 h 4"/>
                <a:gd name="T8" fmla="*/ 0 w 3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4">
                  <a:moveTo>
                    <a:pt x="0" y="2"/>
                  </a:moveTo>
                  <a:lnTo>
                    <a:pt x="2" y="0"/>
                  </a:lnTo>
                  <a:lnTo>
                    <a:pt x="3" y="2"/>
                  </a:lnTo>
                  <a:lnTo>
                    <a:pt x="2" y="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98" name="Freeform 578"/>
            <p:cNvSpPr>
              <a:spLocks/>
            </p:cNvSpPr>
            <p:nvPr/>
          </p:nvSpPr>
          <p:spPr bwMode="auto">
            <a:xfrm>
              <a:off x="4685" y="1756"/>
              <a:ext cx="29" cy="30"/>
            </a:xfrm>
            <a:custGeom>
              <a:avLst/>
              <a:gdLst>
                <a:gd name="T0" fmla="*/ 0 w 3"/>
                <a:gd name="T1" fmla="*/ 2 h 3"/>
                <a:gd name="T2" fmla="*/ 2 w 3"/>
                <a:gd name="T3" fmla="*/ 0 h 3"/>
                <a:gd name="T4" fmla="*/ 3 w 3"/>
                <a:gd name="T5" fmla="*/ 2 h 3"/>
                <a:gd name="T6" fmla="*/ 2 w 3"/>
                <a:gd name="T7" fmla="*/ 3 h 3"/>
                <a:gd name="T8" fmla="*/ 0 w 3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0" y="2"/>
                  </a:moveTo>
                  <a:lnTo>
                    <a:pt x="2" y="0"/>
                  </a:lnTo>
                  <a:lnTo>
                    <a:pt x="3" y="2"/>
                  </a:lnTo>
                  <a:lnTo>
                    <a:pt x="2" y="3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99" name="Freeform 579"/>
            <p:cNvSpPr>
              <a:spLocks/>
            </p:cNvSpPr>
            <p:nvPr/>
          </p:nvSpPr>
          <p:spPr bwMode="auto">
            <a:xfrm>
              <a:off x="4793" y="1776"/>
              <a:ext cx="29" cy="39"/>
            </a:xfrm>
            <a:custGeom>
              <a:avLst/>
              <a:gdLst>
                <a:gd name="T0" fmla="*/ 0 w 3"/>
                <a:gd name="T1" fmla="*/ 2 h 4"/>
                <a:gd name="T2" fmla="*/ 2 w 3"/>
                <a:gd name="T3" fmla="*/ 0 h 4"/>
                <a:gd name="T4" fmla="*/ 3 w 3"/>
                <a:gd name="T5" fmla="*/ 2 h 4"/>
                <a:gd name="T6" fmla="*/ 2 w 3"/>
                <a:gd name="T7" fmla="*/ 4 h 4"/>
                <a:gd name="T8" fmla="*/ 0 w 3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4">
                  <a:moveTo>
                    <a:pt x="0" y="2"/>
                  </a:moveTo>
                  <a:lnTo>
                    <a:pt x="2" y="0"/>
                  </a:lnTo>
                  <a:lnTo>
                    <a:pt x="3" y="2"/>
                  </a:lnTo>
                  <a:lnTo>
                    <a:pt x="2" y="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00" name="Freeform 580"/>
            <p:cNvSpPr>
              <a:spLocks/>
            </p:cNvSpPr>
            <p:nvPr/>
          </p:nvSpPr>
          <p:spPr bwMode="auto">
            <a:xfrm>
              <a:off x="4861" y="1747"/>
              <a:ext cx="39" cy="39"/>
            </a:xfrm>
            <a:custGeom>
              <a:avLst/>
              <a:gdLst>
                <a:gd name="T0" fmla="*/ 0 w 4"/>
                <a:gd name="T1" fmla="*/ 2 h 4"/>
                <a:gd name="T2" fmla="*/ 2 w 4"/>
                <a:gd name="T3" fmla="*/ 0 h 4"/>
                <a:gd name="T4" fmla="*/ 4 w 4"/>
                <a:gd name="T5" fmla="*/ 2 h 4"/>
                <a:gd name="T6" fmla="*/ 2 w 4"/>
                <a:gd name="T7" fmla="*/ 4 h 4"/>
                <a:gd name="T8" fmla="*/ 0 w 4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0" y="2"/>
                  </a:moveTo>
                  <a:lnTo>
                    <a:pt x="2" y="0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01" name="Freeform 581"/>
            <p:cNvSpPr>
              <a:spLocks/>
            </p:cNvSpPr>
            <p:nvPr/>
          </p:nvSpPr>
          <p:spPr bwMode="auto">
            <a:xfrm>
              <a:off x="4763" y="1639"/>
              <a:ext cx="30" cy="39"/>
            </a:xfrm>
            <a:custGeom>
              <a:avLst/>
              <a:gdLst>
                <a:gd name="T0" fmla="*/ 0 w 3"/>
                <a:gd name="T1" fmla="*/ 2 h 4"/>
                <a:gd name="T2" fmla="*/ 2 w 3"/>
                <a:gd name="T3" fmla="*/ 0 h 4"/>
                <a:gd name="T4" fmla="*/ 3 w 3"/>
                <a:gd name="T5" fmla="*/ 2 h 4"/>
                <a:gd name="T6" fmla="*/ 2 w 3"/>
                <a:gd name="T7" fmla="*/ 4 h 4"/>
                <a:gd name="T8" fmla="*/ 0 w 3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4">
                  <a:moveTo>
                    <a:pt x="0" y="2"/>
                  </a:moveTo>
                  <a:lnTo>
                    <a:pt x="2" y="0"/>
                  </a:lnTo>
                  <a:lnTo>
                    <a:pt x="3" y="2"/>
                  </a:lnTo>
                  <a:lnTo>
                    <a:pt x="2" y="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02" name="Freeform 582"/>
            <p:cNvSpPr>
              <a:spLocks/>
            </p:cNvSpPr>
            <p:nvPr/>
          </p:nvSpPr>
          <p:spPr bwMode="auto">
            <a:xfrm>
              <a:off x="4734" y="1551"/>
              <a:ext cx="39" cy="39"/>
            </a:xfrm>
            <a:custGeom>
              <a:avLst/>
              <a:gdLst>
                <a:gd name="T0" fmla="*/ 0 w 4"/>
                <a:gd name="T1" fmla="*/ 2 h 4"/>
                <a:gd name="T2" fmla="*/ 2 w 4"/>
                <a:gd name="T3" fmla="*/ 0 h 4"/>
                <a:gd name="T4" fmla="*/ 4 w 4"/>
                <a:gd name="T5" fmla="*/ 2 h 4"/>
                <a:gd name="T6" fmla="*/ 2 w 4"/>
                <a:gd name="T7" fmla="*/ 4 h 4"/>
                <a:gd name="T8" fmla="*/ 0 w 4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0" y="2"/>
                  </a:moveTo>
                  <a:lnTo>
                    <a:pt x="2" y="0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03" name="Freeform 583"/>
            <p:cNvSpPr>
              <a:spLocks/>
            </p:cNvSpPr>
            <p:nvPr/>
          </p:nvSpPr>
          <p:spPr bwMode="auto">
            <a:xfrm>
              <a:off x="4734" y="1521"/>
              <a:ext cx="39" cy="39"/>
            </a:xfrm>
            <a:custGeom>
              <a:avLst/>
              <a:gdLst>
                <a:gd name="T0" fmla="*/ 0 w 4"/>
                <a:gd name="T1" fmla="*/ 2 h 4"/>
                <a:gd name="T2" fmla="*/ 2 w 4"/>
                <a:gd name="T3" fmla="*/ 0 h 4"/>
                <a:gd name="T4" fmla="*/ 4 w 4"/>
                <a:gd name="T5" fmla="*/ 2 h 4"/>
                <a:gd name="T6" fmla="*/ 2 w 4"/>
                <a:gd name="T7" fmla="*/ 4 h 4"/>
                <a:gd name="T8" fmla="*/ 0 w 4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0" y="2"/>
                  </a:moveTo>
                  <a:lnTo>
                    <a:pt x="2" y="0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04" name="Freeform 584"/>
            <p:cNvSpPr>
              <a:spLocks/>
            </p:cNvSpPr>
            <p:nvPr/>
          </p:nvSpPr>
          <p:spPr bwMode="auto">
            <a:xfrm>
              <a:off x="4685" y="1894"/>
              <a:ext cx="29" cy="39"/>
            </a:xfrm>
            <a:custGeom>
              <a:avLst/>
              <a:gdLst>
                <a:gd name="T0" fmla="*/ 0 w 3"/>
                <a:gd name="T1" fmla="*/ 2 h 4"/>
                <a:gd name="T2" fmla="*/ 1 w 3"/>
                <a:gd name="T3" fmla="*/ 0 h 4"/>
                <a:gd name="T4" fmla="*/ 3 w 3"/>
                <a:gd name="T5" fmla="*/ 2 h 4"/>
                <a:gd name="T6" fmla="*/ 1 w 3"/>
                <a:gd name="T7" fmla="*/ 4 h 4"/>
                <a:gd name="T8" fmla="*/ 0 w 3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4">
                  <a:moveTo>
                    <a:pt x="0" y="2"/>
                  </a:moveTo>
                  <a:lnTo>
                    <a:pt x="1" y="0"/>
                  </a:lnTo>
                  <a:lnTo>
                    <a:pt x="3" y="2"/>
                  </a:lnTo>
                  <a:lnTo>
                    <a:pt x="1" y="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05" name="Freeform 585"/>
            <p:cNvSpPr>
              <a:spLocks/>
            </p:cNvSpPr>
            <p:nvPr/>
          </p:nvSpPr>
          <p:spPr bwMode="auto">
            <a:xfrm>
              <a:off x="4685" y="1864"/>
              <a:ext cx="29" cy="39"/>
            </a:xfrm>
            <a:custGeom>
              <a:avLst/>
              <a:gdLst>
                <a:gd name="T0" fmla="*/ 0 w 3"/>
                <a:gd name="T1" fmla="*/ 2 h 4"/>
                <a:gd name="T2" fmla="*/ 1 w 3"/>
                <a:gd name="T3" fmla="*/ 0 h 4"/>
                <a:gd name="T4" fmla="*/ 3 w 3"/>
                <a:gd name="T5" fmla="*/ 2 h 4"/>
                <a:gd name="T6" fmla="*/ 1 w 3"/>
                <a:gd name="T7" fmla="*/ 4 h 4"/>
                <a:gd name="T8" fmla="*/ 0 w 3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4">
                  <a:moveTo>
                    <a:pt x="0" y="2"/>
                  </a:moveTo>
                  <a:lnTo>
                    <a:pt x="1" y="0"/>
                  </a:lnTo>
                  <a:lnTo>
                    <a:pt x="3" y="2"/>
                  </a:lnTo>
                  <a:lnTo>
                    <a:pt x="1" y="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06" name="Freeform 586"/>
            <p:cNvSpPr>
              <a:spLocks/>
            </p:cNvSpPr>
            <p:nvPr/>
          </p:nvSpPr>
          <p:spPr bwMode="auto">
            <a:xfrm>
              <a:off x="4685" y="1835"/>
              <a:ext cx="29" cy="39"/>
            </a:xfrm>
            <a:custGeom>
              <a:avLst/>
              <a:gdLst>
                <a:gd name="T0" fmla="*/ 0 w 3"/>
                <a:gd name="T1" fmla="*/ 2 h 4"/>
                <a:gd name="T2" fmla="*/ 2 w 3"/>
                <a:gd name="T3" fmla="*/ 0 h 4"/>
                <a:gd name="T4" fmla="*/ 3 w 3"/>
                <a:gd name="T5" fmla="*/ 2 h 4"/>
                <a:gd name="T6" fmla="*/ 2 w 3"/>
                <a:gd name="T7" fmla="*/ 4 h 4"/>
                <a:gd name="T8" fmla="*/ 0 w 3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4">
                  <a:moveTo>
                    <a:pt x="0" y="2"/>
                  </a:moveTo>
                  <a:lnTo>
                    <a:pt x="2" y="0"/>
                  </a:lnTo>
                  <a:lnTo>
                    <a:pt x="3" y="2"/>
                  </a:lnTo>
                  <a:lnTo>
                    <a:pt x="2" y="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07" name="Freeform 587"/>
            <p:cNvSpPr>
              <a:spLocks/>
            </p:cNvSpPr>
            <p:nvPr/>
          </p:nvSpPr>
          <p:spPr bwMode="auto">
            <a:xfrm>
              <a:off x="4577" y="1952"/>
              <a:ext cx="29" cy="40"/>
            </a:xfrm>
            <a:custGeom>
              <a:avLst/>
              <a:gdLst>
                <a:gd name="T0" fmla="*/ 0 w 3"/>
                <a:gd name="T1" fmla="*/ 2 h 4"/>
                <a:gd name="T2" fmla="*/ 2 w 3"/>
                <a:gd name="T3" fmla="*/ 0 h 4"/>
                <a:gd name="T4" fmla="*/ 3 w 3"/>
                <a:gd name="T5" fmla="*/ 2 h 4"/>
                <a:gd name="T6" fmla="*/ 2 w 3"/>
                <a:gd name="T7" fmla="*/ 4 h 4"/>
                <a:gd name="T8" fmla="*/ 0 w 3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4">
                  <a:moveTo>
                    <a:pt x="0" y="2"/>
                  </a:moveTo>
                  <a:lnTo>
                    <a:pt x="2" y="0"/>
                  </a:lnTo>
                  <a:lnTo>
                    <a:pt x="3" y="2"/>
                  </a:lnTo>
                  <a:lnTo>
                    <a:pt x="2" y="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08" name="Freeform 588"/>
            <p:cNvSpPr>
              <a:spLocks/>
            </p:cNvSpPr>
            <p:nvPr/>
          </p:nvSpPr>
          <p:spPr bwMode="auto">
            <a:xfrm>
              <a:off x="4577" y="1933"/>
              <a:ext cx="39" cy="39"/>
            </a:xfrm>
            <a:custGeom>
              <a:avLst/>
              <a:gdLst>
                <a:gd name="T0" fmla="*/ 0 w 4"/>
                <a:gd name="T1" fmla="*/ 2 h 4"/>
                <a:gd name="T2" fmla="*/ 2 w 4"/>
                <a:gd name="T3" fmla="*/ 0 h 4"/>
                <a:gd name="T4" fmla="*/ 4 w 4"/>
                <a:gd name="T5" fmla="*/ 2 h 4"/>
                <a:gd name="T6" fmla="*/ 2 w 4"/>
                <a:gd name="T7" fmla="*/ 4 h 4"/>
                <a:gd name="T8" fmla="*/ 0 w 4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0" y="2"/>
                  </a:moveTo>
                  <a:lnTo>
                    <a:pt x="2" y="0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09" name="Freeform 589"/>
            <p:cNvSpPr>
              <a:spLocks/>
            </p:cNvSpPr>
            <p:nvPr/>
          </p:nvSpPr>
          <p:spPr bwMode="auto">
            <a:xfrm>
              <a:off x="4577" y="1913"/>
              <a:ext cx="29" cy="39"/>
            </a:xfrm>
            <a:custGeom>
              <a:avLst/>
              <a:gdLst>
                <a:gd name="T0" fmla="*/ 0 w 3"/>
                <a:gd name="T1" fmla="*/ 2 h 4"/>
                <a:gd name="T2" fmla="*/ 2 w 3"/>
                <a:gd name="T3" fmla="*/ 0 h 4"/>
                <a:gd name="T4" fmla="*/ 3 w 3"/>
                <a:gd name="T5" fmla="*/ 2 h 4"/>
                <a:gd name="T6" fmla="*/ 2 w 3"/>
                <a:gd name="T7" fmla="*/ 4 h 4"/>
                <a:gd name="T8" fmla="*/ 0 w 3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4">
                  <a:moveTo>
                    <a:pt x="0" y="2"/>
                  </a:moveTo>
                  <a:lnTo>
                    <a:pt x="2" y="0"/>
                  </a:lnTo>
                  <a:lnTo>
                    <a:pt x="3" y="2"/>
                  </a:lnTo>
                  <a:lnTo>
                    <a:pt x="2" y="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10" name="Freeform 590"/>
            <p:cNvSpPr>
              <a:spLocks/>
            </p:cNvSpPr>
            <p:nvPr/>
          </p:nvSpPr>
          <p:spPr bwMode="auto">
            <a:xfrm>
              <a:off x="4577" y="1884"/>
              <a:ext cx="39" cy="39"/>
            </a:xfrm>
            <a:custGeom>
              <a:avLst/>
              <a:gdLst>
                <a:gd name="T0" fmla="*/ 0 w 4"/>
                <a:gd name="T1" fmla="*/ 2 h 4"/>
                <a:gd name="T2" fmla="*/ 2 w 4"/>
                <a:gd name="T3" fmla="*/ 0 h 4"/>
                <a:gd name="T4" fmla="*/ 4 w 4"/>
                <a:gd name="T5" fmla="*/ 2 h 4"/>
                <a:gd name="T6" fmla="*/ 2 w 4"/>
                <a:gd name="T7" fmla="*/ 4 h 4"/>
                <a:gd name="T8" fmla="*/ 0 w 4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0" y="2"/>
                  </a:moveTo>
                  <a:lnTo>
                    <a:pt x="2" y="0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11" name="Freeform 591"/>
            <p:cNvSpPr>
              <a:spLocks/>
            </p:cNvSpPr>
            <p:nvPr/>
          </p:nvSpPr>
          <p:spPr bwMode="auto">
            <a:xfrm>
              <a:off x="4577" y="1864"/>
              <a:ext cx="29" cy="39"/>
            </a:xfrm>
            <a:custGeom>
              <a:avLst/>
              <a:gdLst>
                <a:gd name="T0" fmla="*/ 0 w 3"/>
                <a:gd name="T1" fmla="*/ 2 h 4"/>
                <a:gd name="T2" fmla="*/ 2 w 3"/>
                <a:gd name="T3" fmla="*/ 0 h 4"/>
                <a:gd name="T4" fmla="*/ 3 w 3"/>
                <a:gd name="T5" fmla="*/ 2 h 4"/>
                <a:gd name="T6" fmla="*/ 2 w 3"/>
                <a:gd name="T7" fmla="*/ 4 h 4"/>
                <a:gd name="T8" fmla="*/ 0 w 3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4">
                  <a:moveTo>
                    <a:pt x="0" y="2"/>
                  </a:moveTo>
                  <a:lnTo>
                    <a:pt x="2" y="0"/>
                  </a:lnTo>
                  <a:lnTo>
                    <a:pt x="3" y="2"/>
                  </a:lnTo>
                  <a:lnTo>
                    <a:pt x="2" y="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12" name="Freeform 592"/>
            <p:cNvSpPr>
              <a:spLocks/>
            </p:cNvSpPr>
            <p:nvPr/>
          </p:nvSpPr>
          <p:spPr bwMode="auto">
            <a:xfrm>
              <a:off x="4577" y="1845"/>
              <a:ext cx="29" cy="39"/>
            </a:xfrm>
            <a:custGeom>
              <a:avLst/>
              <a:gdLst>
                <a:gd name="T0" fmla="*/ 0 w 3"/>
                <a:gd name="T1" fmla="*/ 2 h 4"/>
                <a:gd name="T2" fmla="*/ 2 w 3"/>
                <a:gd name="T3" fmla="*/ 0 h 4"/>
                <a:gd name="T4" fmla="*/ 3 w 3"/>
                <a:gd name="T5" fmla="*/ 2 h 4"/>
                <a:gd name="T6" fmla="*/ 2 w 3"/>
                <a:gd name="T7" fmla="*/ 4 h 4"/>
                <a:gd name="T8" fmla="*/ 0 w 3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4">
                  <a:moveTo>
                    <a:pt x="0" y="2"/>
                  </a:moveTo>
                  <a:lnTo>
                    <a:pt x="2" y="0"/>
                  </a:lnTo>
                  <a:lnTo>
                    <a:pt x="3" y="2"/>
                  </a:lnTo>
                  <a:lnTo>
                    <a:pt x="2" y="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13" name="Freeform 593"/>
            <p:cNvSpPr>
              <a:spLocks/>
            </p:cNvSpPr>
            <p:nvPr/>
          </p:nvSpPr>
          <p:spPr bwMode="auto">
            <a:xfrm>
              <a:off x="4577" y="1815"/>
              <a:ext cx="29" cy="39"/>
            </a:xfrm>
            <a:custGeom>
              <a:avLst/>
              <a:gdLst>
                <a:gd name="T0" fmla="*/ 0 w 3"/>
                <a:gd name="T1" fmla="*/ 2 h 4"/>
                <a:gd name="T2" fmla="*/ 2 w 3"/>
                <a:gd name="T3" fmla="*/ 0 h 4"/>
                <a:gd name="T4" fmla="*/ 3 w 3"/>
                <a:gd name="T5" fmla="*/ 2 h 4"/>
                <a:gd name="T6" fmla="*/ 2 w 3"/>
                <a:gd name="T7" fmla="*/ 4 h 4"/>
                <a:gd name="T8" fmla="*/ 0 w 3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4">
                  <a:moveTo>
                    <a:pt x="0" y="2"/>
                  </a:moveTo>
                  <a:lnTo>
                    <a:pt x="2" y="0"/>
                  </a:lnTo>
                  <a:lnTo>
                    <a:pt x="3" y="2"/>
                  </a:lnTo>
                  <a:lnTo>
                    <a:pt x="2" y="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14" name="Freeform 594"/>
            <p:cNvSpPr>
              <a:spLocks/>
            </p:cNvSpPr>
            <p:nvPr/>
          </p:nvSpPr>
          <p:spPr bwMode="auto">
            <a:xfrm>
              <a:off x="4577" y="1796"/>
              <a:ext cx="29" cy="39"/>
            </a:xfrm>
            <a:custGeom>
              <a:avLst/>
              <a:gdLst>
                <a:gd name="T0" fmla="*/ 0 w 3"/>
                <a:gd name="T1" fmla="*/ 2 h 4"/>
                <a:gd name="T2" fmla="*/ 2 w 3"/>
                <a:gd name="T3" fmla="*/ 0 h 4"/>
                <a:gd name="T4" fmla="*/ 3 w 3"/>
                <a:gd name="T5" fmla="*/ 2 h 4"/>
                <a:gd name="T6" fmla="*/ 2 w 3"/>
                <a:gd name="T7" fmla="*/ 4 h 4"/>
                <a:gd name="T8" fmla="*/ 0 w 3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4">
                  <a:moveTo>
                    <a:pt x="0" y="2"/>
                  </a:moveTo>
                  <a:lnTo>
                    <a:pt x="2" y="0"/>
                  </a:lnTo>
                  <a:lnTo>
                    <a:pt x="3" y="2"/>
                  </a:lnTo>
                  <a:lnTo>
                    <a:pt x="2" y="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15" name="Freeform 595"/>
            <p:cNvSpPr>
              <a:spLocks/>
            </p:cNvSpPr>
            <p:nvPr/>
          </p:nvSpPr>
          <p:spPr bwMode="auto">
            <a:xfrm>
              <a:off x="4577" y="1766"/>
              <a:ext cx="29" cy="39"/>
            </a:xfrm>
            <a:custGeom>
              <a:avLst/>
              <a:gdLst>
                <a:gd name="T0" fmla="*/ 0 w 3"/>
                <a:gd name="T1" fmla="*/ 2 h 4"/>
                <a:gd name="T2" fmla="*/ 2 w 3"/>
                <a:gd name="T3" fmla="*/ 0 h 4"/>
                <a:gd name="T4" fmla="*/ 3 w 3"/>
                <a:gd name="T5" fmla="*/ 2 h 4"/>
                <a:gd name="T6" fmla="*/ 2 w 3"/>
                <a:gd name="T7" fmla="*/ 4 h 4"/>
                <a:gd name="T8" fmla="*/ 0 w 3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4">
                  <a:moveTo>
                    <a:pt x="0" y="2"/>
                  </a:moveTo>
                  <a:lnTo>
                    <a:pt x="2" y="0"/>
                  </a:lnTo>
                  <a:lnTo>
                    <a:pt x="3" y="2"/>
                  </a:lnTo>
                  <a:lnTo>
                    <a:pt x="2" y="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16" name="Freeform 596"/>
            <p:cNvSpPr>
              <a:spLocks/>
            </p:cNvSpPr>
            <p:nvPr/>
          </p:nvSpPr>
          <p:spPr bwMode="auto">
            <a:xfrm>
              <a:off x="4577" y="1747"/>
              <a:ext cx="29" cy="39"/>
            </a:xfrm>
            <a:custGeom>
              <a:avLst/>
              <a:gdLst>
                <a:gd name="T0" fmla="*/ 0 w 3"/>
                <a:gd name="T1" fmla="*/ 2 h 4"/>
                <a:gd name="T2" fmla="*/ 2 w 3"/>
                <a:gd name="T3" fmla="*/ 0 h 4"/>
                <a:gd name="T4" fmla="*/ 3 w 3"/>
                <a:gd name="T5" fmla="*/ 2 h 4"/>
                <a:gd name="T6" fmla="*/ 2 w 3"/>
                <a:gd name="T7" fmla="*/ 4 h 4"/>
                <a:gd name="T8" fmla="*/ 0 w 3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4">
                  <a:moveTo>
                    <a:pt x="0" y="2"/>
                  </a:moveTo>
                  <a:lnTo>
                    <a:pt x="2" y="0"/>
                  </a:lnTo>
                  <a:lnTo>
                    <a:pt x="3" y="2"/>
                  </a:lnTo>
                  <a:lnTo>
                    <a:pt x="2" y="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17" name="Freeform 597"/>
            <p:cNvSpPr>
              <a:spLocks/>
            </p:cNvSpPr>
            <p:nvPr/>
          </p:nvSpPr>
          <p:spPr bwMode="auto">
            <a:xfrm>
              <a:off x="4577" y="1717"/>
              <a:ext cx="39" cy="39"/>
            </a:xfrm>
            <a:custGeom>
              <a:avLst/>
              <a:gdLst>
                <a:gd name="T0" fmla="*/ 0 w 4"/>
                <a:gd name="T1" fmla="*/ 2 h 4"/>
                <a:gd name="T2" fmla="*/ 2 w 4"/>
                <a:gd name="T3" fmla="*/ 0 h 4"/>
                <a:gd name="T4" fmla="*/ 4 w 4"/>
                <a:gd name="T5" fmla="*/ 2 h 4"/>
                <a:gd name="T6" fmla="*/ 2 w 4"/>
                <a:gd name="T7" fmla="*/ 4 h 4"/>
                <a:gd name="T8" fmla="*/ 0 w 4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0" y="2"/>
                  </a:moveTo>
                  <a:lnTo>
                    <a:pt x="2" y="0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18" name="Freeform 598"/>
            <p:cNvSpPr>
              <a:spLocks/>
            </p:cNvSpPr>
            <p:nvPr/>
          </p:nvSpPr>
          <p:spPr bwMode="auto">
            <a:xfrm>
              <a:off x="4577" y="1698"/>
              <a:ext cx="39" cy="29"/>
            </a:xfrm>
            <a:custGeom>
              <a:avLst/>
              <a:gdLst>
                <a:gd name="T0" fmla="*/ 0 w 4"/>
                <a:gd name="T1" fmla="*/ 2 h 3"/>
                <a:gd name="T2" fmla="*/ 2 w 4"/>
                <a:gd name="T3" fmla="*/ 0 h 3"/>
                <a:gd name="T4" fmla="*/ 4 w 4"/>
                <a:gd name="T5" fmla="*/ 2 h 3"/>
                <a:gd name="T6" fmla="*/ 2 w 4"/>
                <a:gd name="T7" fmla="*/ 3 h 3"/>
                <a:gd name="T8" fmla="*/ 0 w 4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3">
                  <a:moveTo>
                    <a:pt x="0" y="2"/>
                  </a:moveTo>
                  <a:lnTo>
                    <a:pt x="2" y="0"/>
                  </a:lnTo>
                  <a:lnTo>
                    <a:pt x="4" y="2"/>
                  </a:lnTo>
                  <a:lnTo>
                    <a:pt x="2" y="3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19" name="Freeform 599"/>
            <p:cNvSpPr>
              <a:spLocks/>
            </p:cNvSpPr>
            <p:nvPr/>
          </p:nvSpPr>
          <p:spPr bwMode="auto">
            <a:xfrm>
              <a:off x="4548" y="1688"/>
              <a:ext cx="39" cy="29"/>
            </a:xfrm>
            <a:custGeom>
              <a:avLst/>
              <a:gdLst>
                <a:gd name="T0" fmla="*/ 0 w 4"/>
                <a:gd name="T1" fmla="*/ 1 h 3"/>
                <a:gd name="T2" fmla="*/ 2 w 4"/>
                <a:gd name="T3" fmla="*/ 0 h 3"/>
                <a:gd name="T4" fmla="*/ 4 w 4"/>
                <a:gd name="T5" fmla="*/ 1 h 3"/>
                <a:gd name="T6" fmla="*/ 2 w 4"/>
                <a:gd name="T7" fmla="*/ 3 h 3"/>
                <a:gd name="T8" fmla="*/ 0 w 4"/>
                <a:gd name="T9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3">
                  <a:moveTo>
                    <a:pt x="0" y="1"/>
                  </a:moveTo>
                  <a:lnTo>
                    <a:pt x="2" y="0"/>
                  </a:lnTo>
                  <a:lnTo>
                    <a:pt x="4" y="1"/>
                  </a:lnTo>
                  <a:lnTo>
                    <a:pt x="2" y="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20" name="Freeform 600"/>
            <p:cNvSpPr>
              <a:spLocks/>
            </p:cNvSpPr>
            <p:nvPr/>
          </p:nvSpPr>
          <p:spPr bwMode="auto">
            <a:xfrm>
              <a:off x="4577" y="1658"/>
              <a:ext cx="39" cy="40"/>
            </a:xfrm>
            <a:custGeom>
              <a:avLst/>
              <a:gdLst>
                <a:gd name="T0" fmla="*/ 0 w 4"/>
                <a:gd name="T1" fmla="*/ 2 h 4"/>
                <a:gd name="T2" fmla="*/ 2 w 4"/>
                <a:gd name="T3" fmla="*/ 0 h 4"/>
                <a:gd name="T4" fmla="*/ 4 w 4"/>
                <a:gd name="T5" fmla="*/ 2 h 4"/>
                <a:gd name="T6" fmla="*/ 2 w 4"/>
                <a:gd name="T7" fmla="*/ 4 h 4"/>
                <a:gd name="T8" fmla="*/ 0 w 4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0" y="2"/>
                  </a:moveTo>
                  <a:lnTo>
                    <a:pt x="2" y="0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21" name="Freeform 601"/>
            <p:cNvSpPr>
              <a:spLocks/>
            </p:cNvSpPr>
            <p:nvPr/>
          </p:nvSpPr>
          <p:spPr bwMode="auto">
            <a:xfrm>
              <a:off x="4577" y="1629"/>
              <a:ext cx="39" cy="39"/>
            </a:xfrm>
            <a:custGeom>
              <a:avLst/>
              <a:gdLst>
                <a:gd name="T0" fmla="*/ 0 w 4"/>
                <a:gd name="T1" fmla="*/ 2 h 4"/>
                <a:gd name="T2" fmla="*/ 2 w 4"/>
                <a:gd name="T3" fmla="*/ 0 h 4"/>
                <a:gd name="T4" fmla="*/ 4 w 4"/>
                <a:gd name="T5" fmla="*/ 2 h 4"/>
                <a:gd name="T6" fmla="*/ 2 w 4"/>
                <a:gd name="T7" fmla="*/ 4 h 4"/>
                <a:gd name="T8" fmla="*/ 0 w 4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0" y="2"/>
                  </a:moveTo>
                  <a:lnTo>
                    <a:pt x="2" y="0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22" name="Freeform 602"/>
            <p:cNvSpPr>
              <a:spLocks/>
            </p:cNvSpPr>
            <p:nvPr/>
          </p:nvSpPr>
          <p:spPr bwMode="auto">
            <a:xfrm>
              <a:off x="4577" y="1609"/>
              <a:ext cx="39" cy="40"/>
            </a:xfrm>
            <a:custGeom>
              <a:avLst/>
              <a:gdLst>
                <a:gd name="T0" fmla="*/ 0 w 4"/>
                <a:gd name="T1" fmla="*/ 2 h 4"/>
                <a:gd name="T2" fmla="*/ 2 w 4"/>
                <a:gd name="T3" fmla="*/ 0 h 4"/>
                <a:gd name="T4" fmla="*/ 4 w 4"/>
                <a:gd name="T5" fmla="*/ 2 h 4"/>
                <a:gd name="T6" fmla="*/ 2 w 4"/>
                <a:gd name="T7" fmla="*/ 4 h 4"/>
                <a:gd name="T8" fmla="*/ 0 w 4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0" y="2"/>
                  </a:moveTo>
                  <a:lnTo>
                    <a:pt x="2" y="0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23" name="Freeform 603"/>
            <p:cNvSpPr>
              <a:spLocks/>
            </p:cNvSpPr>
            <p:nvPr/>
          </p:nvSpPr>
          <p:spPr bwMode="auto">
            <a:xfrm>
              <a:off x="4577" y="1580"/>
              <a:ext cx="29" cy="39"/>
            </a:xfrm>
            <a:custGeom>
              <a:avLst/>
              <a:gdLst>
                <a:gd name="T0" fmla="*/ 0 w 3"/>
                <a:gd name="T1" fmla="*/ 2 h 4"/>
                <a:gd name="T2" fmla="*/ 2 w 3"/>
                <a:gd name="T3" fmla="*/ 0 h 4"/>
                <a:gd name="T4" fmla="*/ 3 w 3"/>
                <a:gd name="T5" fmla="*/ 2 h 4"/>
                <a:gd name="T6" fmla="*/ 2 w 3"/>
                <a:gd name="T7" fmla="*/ 4 h 4"/>
                <a:gd name="T8" fmla="*/ 0 w 3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4">
                  <a:moveTo>
                    <a:pt x="0" y="2"/>
                  </a:moveTo>
                  <a:lnTo>
                    <a:pt x="2" y="0"/>
                  </a:lnTo>
                  <a:lnTo>
                    <a:pt x="3" y="2"/>
                  </a:lnTo>
                  <a:lnTo>
                    <a:pt x="2" y="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24" name="Freeform 604"/>
            <p:cNvSpPr>
              <a:spLocks/>
            </p:cNvSpPr>
            <p:nvPr/>
          </p:nvSpPr>
          <p:spPr bwMode="auto">
            <a:xfrm>
              <a:off x="4577" y="1560"/>
              <a:ext cx="39" cy="40"/>
            </a:xfrm>
            <a:custGeom>
              <a:avLst/>
              <a:gdLst>
                <a:gd name="T0" fmla="*/ 0 w 4"/>
                <a:gd name="T1" fmla="*/ 2 h 4"/>
                <a:gd name="T2" fmla="*/ 2 w 4"/>
                <a:gd name="T3" fmla="*/ 0 h 4"/>
                <a:gd name="T4" fmla="*/ 4 w 4"/>
                <a:gd name="T5" fmla="*/ 2 h 4"/>
                <a:gd name="T6" fmla="*/ 2 w 4"/>
                <a:gd name="T7" fmla="*/ 4 h 4"/>
                <a:gd name="T8" fmla="*/ 0 w 4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0" y="2"/>
                  </a:moveTo>
                  <a:lnTo>
                    <a:pt x="2" y="0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25" name="Freeform 605"/>
            <p:cNvSpPr>
              <a:spLocks/>
            </p:cNvSpPr>
            <p:nvPr/>
          </p:nvSpPr>
          <p:spPr bwMode="auto">
            <a:xfrm>
              <a:off x="4577" y="1541"/>
              <a:ext cx="39" cy="39"/>
            </a:xfrm>
            <a:custGeom>
              <a:avLst/>
              <a:gdLst>
                <a:gd name="T0" fmla="*/ 0 w 4"/>
                <a:gd name="T1" fmla="*/ 2 h 4"/>
                <a:gd name="T2" fmla="*/ 2 w 4"/>
                <a:gd name="T3" fmla="*/ 0 h 4"/>
                <a:gd name="T4" fmla="*/ 4 w 4"/>
                <a:gd name="T5" fmla="*/ 2 h 4"/>
                <a:gd name="T6" fmla="*/ 2 w 4"/>
                <a:gd name="T7" fmla="*/ 4 h 4"/>
                <a:gd name="T8" fmla="*/ 0 w 4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0" y="2"/>
                  </a:moveTo>
                  <a:lnTo>
                    <a:pt x="2" y="0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26" name="Freeform 606"/>
            <p:cNvSpPr>
              <a:spLocks/>
            </p:cNvSpPr>
            <p:nvPr/>
          </p:nvSpPr>
          <p:spPr bwMode="auto">
            <a:xfrm>
              <a:off x="4734" y="1472"/>
              <a:ext cx="39" cy="30"/>
            </a:xfrm>
            <a:custGeom>
              <a:avLst/>
              <a:gdLst>
                <a:gd name="T0" fmla="*/ 0 w 4"/>
                <a:gd name="T1" fmla="*/ 1 h 3"/>
                <a:gd name="T2" fmla="*/ 2 w 4"/>
                <a:gd name="T3" fmla="*/ 0 h 3"/>
                <a:gd name="T4" fmla="*/ 4 w 4"/>
                <a:gd name="T5" fmla="*/ 1 h 3"/>
                <a:gd name="T6" fmla="*/ 2 w 4"/>
                <a:gd name="T7" fmla="*/ 3 h 3"/>
                <a:gd name="T8" fmla="*/ 0 w 4"/>
                <a:gd name="T9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3">
                  <a:moveTo>
                    <a:pt x="0" y="1"/>
                  </a:moveTo>
                  <a:lnTo>
                    <a:pt x="2" y="0"/>
                  </a:lnTo>
                  <a:lnTo>
                    <a:pt x="4" y="1"/>
                  </a:lnTo>
                  <a:lnTo>
                    <a:pt x="2" y="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27" name="Freeform 607"/>
            <p:cNvSpPr>
              <a:spLocks/>
            </p:cNvSpPr>
            <p:nvPr/>
          </p:nvSpPr>
          <p:spPr bwMode="auto">
            <a:xfrm>
              <a:off x="3862" y="2443"/>
              <a:ext cx="39" cy="39"/>
            </a:xfrm>
            <a:custGeom>
              <a:avLst/>
              <a:gdLst>
                <a:gd name="T0" fmla="*/ 0 w 4"/>
                <a:gd name="T1" fmla="*/ 2 h 4"/>
                <a:gd name="T2" fmla="*/ 2 w 4"/>
                <a:gd name="T3" fmla="*/ 0 h 4"/>
                <a:gd name="T4" fmla="*/ 4 w 4"/>
                <a:gd name="T5" fmla="*/ 2 h 4"/>
                <a:gd name="T6" fmla="*/ 2 w 4"/>
                <a:gd name="T7" fmla="*/ 4 h 4"/>
                <a:gd name="T8" fmla="*/ 0 w 4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0" y="2"/>
                  </a:moveTo>
                  <a:lnTo>
                    <a:pt x="2" y="0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28" name="Freeform 608"/>
            <p:cNvSpPr>
              <a:spLocks/>
            </p:cNvSpPr>
            <p:nvPr/>
          </p:nvSpPr>
          <p:spPr bwMode="auto">
            <a:xfrm>
              <a:off x="3920" y="2462"/>
              <a:ext cx="40" cy="39"/>
            </a:xfrm>
            <a:custGeom>
              <a:avLst/>
              <a:gdLst>
                <a:gd name="T0" fmla="*/ 0 w 4"/>
                <a:gd name="T1" fmla="*/ 2 h 4"/>
                <a:gd name="T2" fmla="*/ 2 w 4"/>
                <a:gd name="T3" fmla="*/ 0 h 4"/>
                <a:gd name="T4" fmla="*/ 4 w 4"/>
                <a:gd name="T5" fmla="*/ 2 h 4"/>
                <a:gd name="T6" fmla="*/ 2 w 4"/>
                <a:gd name="T7" fmla="*/ 4 h 4"/>
                <a:gd name="T8" fmla="*/ 0 w 4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0" y="2"/>
                  </a:moveTo>
                  <a:lnTo>
                    <a:pt x="2" y="0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29" name="Freeform 609"/>
            <p:cNvSpPr>
              <a:spLocks/>
            </p:cNvSpPr>
            <p:nvPr/>
          </p:nvSpPr>
          <p:spPr bwMode="auto">
            <a:xfrm>
              <a:off x="4763" y="2550"/>
              <a:ext cx="39" cy="40"/>
            </a:xfrm>
            <a:custGeom>
              <a:avLst/>
              <a:gdLst>
                <a:gd name="T0" fmla="*/ 0 w 4"/>
                <a:gd name="T1" fmla="*/ 2 h 4"/>
                <a:gd name="T2" fmla="*/ 2 w 4"/>
                <a:gd name="T3" fmla="*/ 0 h 4"/>
                <a:gd name="T4" fmla="*/ 4 w 4"/>
                <a:gd name="T5" fmla="*/ 2 h 4"/>
                <a:gd name="T6" fmla="*/ 2 w 4"/>
                <a:gd name="T7" fmla="*/ 4 h 4"/>
                <a:gd name="T8" fmla="*/ 0 w 4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0" y="2"/>
                  </a:moveTo>
                  <a:lnTo>
                    <a:pt x="2" y="0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897895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stopped gains in processor performance? 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870558" y="1905000"/>
                <a:ext cx="8915400" cy="3777622"/>
              </a:xfrm>
            </p:spPr>
            <p:txBody>
              <a:bodyPr/>
              <a:lstStyle/>
              <a:p>
                <a:r>
                  <a:rPr lang="en-US" dirty="0"/>
                  <a:t> Power and Temperature</a:t>
                </a:r>
              </a:p>
              <a:p>
                <a:pPr lvl="1"/>
                <a:r>
                  <a:rPr lang="en-US" dirty="0"/>
                  <a:t> Power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</m:oMath>
                </a14:m>
                <a:r>
                  <a:rPr lang="en-IN" dirty="0"/>
                  <a:t> freq</a:t>
                </a:r>
                <a:r>
                  <a:rPr lang="en-IN" baseline="30000" dirty="0"/>
                  <a:t>3</a:t>
                </a:r>
              </a:p>
              <a:p>
                <a:pPr lvl="1"/>
                <a:r>
                  <a:rPr lang="en-US" baseline="30000" dirty="0"/>
                  <a:t> </a:t>
                </a:r>
                <a:r>
                  <a:rPr lang="en-US" dirty="0"/>
                  <a:t>We cannot increase frequency any more</a:t>
                </a:r>
              </a:p>
              <a:p>
                <a:pPr marL="0" indent="0">
                  <a:buNone/>
                </a:pPr>
                <a:r>
                  <a:rPr lang="en-US" dirty="0"/>
                  <a:t> </a:t>
                </a:r>
              </a:p>
              <a:p>
                <a:endParaRPr lang="en-IN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70558" y="1905000"/>
                <a:ext cx="8915400" cy="3777622"/>
              </a:xfrm>
              <a:blipFill>
                <a:blip r:embed="rId2"/>
                <a:stretch>
                  <a:fillRect l="-1642" t="-21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6248" y="4592802"/>
            <a:ext cx="1904762" cy="1904762"/>
          </a:xfrm>
          <a:prstGeom prst="rect">
            <a:avLst/>
          </a:prstGeom>
        </p:spPr>
      </p:pic>
      <p:pic>
        <p:nvPicPr>
          <p:cNvPr id="7" name="Picture 6" descr="A circuit board&#10;&#10;Description automatically generated">
            <a:extLst>
              <a:ext uri="{FF2B5EF4-FFF2-40B4-BE49-F238E27FC236}">
                <a16:creationId xmlns:a16="http://schemas.microsoft.com/office/drawing/2014/main" id="{2FA9D3E5-D5FE-4F5F-8BCA-756318262B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88049" y="2635212"/>
            <a:ext cx="4239748" cy="422278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32AD8A0-6F4E-4F24-95DC-94EC4775B3CF}"/>
              </a:ext>
            </a:extLst>
          </p:cNvPr>
          <p:cNvSpPr txBox="1"/>
          <p:nvPr/>
        </p:nvSpPr>
        <p:spPr>
          <a:xfrm>
            <a:off x="3714750" y="6627168"/>
            <a:ext cx="47625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hlinkClick r:id="rId5" tooltip="http://www.bodnara.co.kr/bbs/article.html?num=91281"/>
              </a:rPr>
              <a:t>This Photo</a:t>
            </a:r>
            <a:r>
              <a:rPr lang="en-US" sz="900" dirty="0"/>
              <a:t> by Unknown Author is licensed under </a:t>
            </a:r>
            <a:r>
              <a:rPr lang="en-US" sz="900" dirty="0">
                <a:hlinkClick r:id="rId6" tooltip="https://creativecommons.org/licenses/by-nc-nd/3.0/"/>
              </a:rPr>
              <a:t>CC BY-NC-ND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667363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else? 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76000" y="1497874"/>
            <a:ext cx="8915400" cy="3777622"/>
          </a:xfrm>
        </p:spPr>
        <p:txBody>
          <a:bodyPr/>
          <a:lstStyle/>
          <a:p>
            <a:r>
              <a:rPr lang="en-US" dirty="0"/>
              <a:t> IPC</a:t>
            </a:r>
          </a:p>
          <a:p>
            <a:pPr lvl="1"/>
            <a:r>
              <a:rPr lang="en-US" dirty="0"/>
              <a:t> Diminishing returns ... </a:t>
            </a:r>
          </a:p>
          <a:p>
            <a:pPr lvl="1"/>
            <a:r>
              <a:rPr lang="en-US" dirty="0"/>
              <a:t> Hard to handle localized temperature hot spots</a:t>
            </a:r>
          </a:p>
          <a:p>
            <a:r>
              <a:rPr lang="en-US" dirty="0"/>
              <a:t> Compiler Optimizations</a:t>
            </a:r>
          </a:p>
          <a:p>
            <a:pPr lvl="1"/>
            <a:r>
              <a:rPr lang="en-US" dirty="0"/>
              <a:t> Again diminishing returns ...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403566" y="5094514"/>
            <a:ext cx="9101046" cy="5834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Single core computer architecture is dead </a:t>
            </a:r>
            <a:endParaRPr lang="en-IN" sz="2400" dirty="0"/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8E3EF316-1101-41B9-80F9-80C1C2A8FD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9955345" y="3606801"/>
            <a:ext cx="1844827" cy="2692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FEBB190-C8A6-484C-862E-519CD79840C4}"/>
              </a:ext>
            </a:extLst>
          </p:cNvPr>
          <p:cNvSpPr txBox="1"/>
          <p:nvPr/>
        </p:nvSpPr>
        <p:spPr>
          <a:xfrm>
            <a:off x="9955345" y="6439409"/>
            <a:ext cx="12658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3" tooltip="http://jojo-ojoj.deviantart.com/art/Gothic-cross-394378752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/3.0/"/>
              </a:rPr>
              <a:t>CC BY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3044800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Mantra: Think parallel 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49281" y="1532708"/>
            <a:ext cx="8915400" cy="57476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 Typical design of a multicore CPU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563291" y="3074126"/>
            <a:ext cx="461555" cy="4093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/>
          <p:cNvSpPr/>
          <p:nvPr/>
        </p:nvSpPr>
        <p:spPr>
          <a:xfrm>
            <a:off x="5024846" y="3074126"/>
            <a:ext cx="461555" cy="40930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5486401" y="3074126"/>
            <a:ext cx="461555" cy="4093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/>
          <p:cNvSpPr/>
          <p:nvPr/>
        </p:nvSpPr>
        <p:spPr>
          <a:xfrm>
            <a:off x="5947956" y="3074126"/>
            <a:ext cx="461555" cy="40930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/>
          <p:cNvSpPr/>
          <p:nvPr/>
        </p:nvSpPr>
        <p:spPr>
          <a:xfrm>
            <a:off x="6409511" y="3074126"/>
            <a:ext cx="461555" cy="4093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9"/>
          <p:cNvSpPr/>
          <p:nvPr/>
        </p:nvSpPr>
        <p:spPr>
          <a:xfrm>
            <a:off x="6871066" y="3074126"/>
            <a:ext cx="461555" cy="40930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ectangle 10"/>
          <p:cNvSpPr/>
          <p:nvPr/>
        </p:nvSpPr>
        <p:spPr>
          <a:xfrm>
            <a:off x="7332621" y="3074126"/>
            <a:ext cx="461555" cy="4093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/>
          <p:cNvSpPr/>
          <p:nvPr/>
        </p:nvSpPr>
        <p:spPr>
          <a:xfrm>
            <a:off x="7794176" y="3074126"/>
            <a:ext cx="461555" cy="40930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Rectangle 12"/>
          <p:cNvSpPr/>
          <p:nvPr/>
        </p:nvSpPr>
        <p:spPr>
          <a:xfrm>
            <a:off x="7794175" y="3483428"/>
            <a:ext cx="461555" cy="4093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Rectangle 13"/>
          <p:cNvSpPr/>
          <p:nvPr/>
        </p:nvSpPr>
        <p:spPr>
          <a:xfrm>
            <a:off x="4563291" y="3483429"/>
            <a:ext cx="461555" cy="40930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Rectangle 14"/>
          <p:cNvSpPr/>
          <p:nvPr/>
        </p:nvSpPr>
        <p:spPr>
          <a:xfrm>
            <a:off x="5024846" y="3483429"/>
            <a:ext cx="461555" cy="4093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Rectangle 15"/>
          <p:cNvSpPr/>
          <p:nvPr/>
        </p:nvSpPr>
        <p:spPr>
          <a:xfrm>
            <a:off x="5486401" y="3483429"/>
            <a:ext cx="461555" cy="40930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Rectangle 16"/>
          <p:cNvSpPr/>
          <p:nvPr/>
        </p:nvSpPr>
        <p:spPr>
          <a:xfrm>
            <a:off x="5947956" y="3483429"/>
            <a:ext cx="461555" cy="4093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Rectangle 17"/>
          <p:cNvSpPr/>
          <p:nvPr/>
        </p:nvSpPr>
        <p:spPr>
          <a:xfrm>
            <a:off x="6409511" y="3483429"/>
            <a:ext cx="461555" cy="40930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Rectangle 18"/>
          <p:cNvSpPr/>
          <p:nvPr/>
        </p:nvSpPr>
        <p:spPr>
          <a:xfrm>
            <a:off x="6871066" y="3483429"/>
            <a:ext cx="461555" cy="4093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Rectangle 19"/>
          <p:cNvSpPr/>
          <p:nvPr/>
        </p:nvSpPr>
        <p:spPr>
          <a:xfrm>
            <a:off x="7332621" y="3483429"/>
            <a:ext cx="461555" cy="40930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Rectangle 20"/>
          <p:cNvSpPr/>
          <p:nvPr/>
        </p:nvSpPr>
        <p:spPr>
          <a:xfrm>
            <a:off x="4563291" y="3892731"/>
            <a:ext cx="461555" cy="4093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Rectangle 21"/>
          <p:cNvSpPr/>
          <p:nvPr/>
        </p:nvSpPr>
        <p:spPr>
          <a:xfrm>
            <a:off x="5024846" y="3892731"/>
            <a:ext cx="461555" cy="40930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 22"/>
          <p:cNvSpPr/>
          <p:nvPr/>
        </p:nvSpPr>
        <p:spPr>
          <a:xfrm>
            <a:off x="5486401" y="3892731"/>
            <a:ext cx="461555" cy="4093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ectangle 23"/>
          <p:cNvSpPr/>
          <p:nvPr/>
        </p:nvSpPr>
        <p:spPr>
          <a:xfrm>
            <a:off x="5947956" y="3892731"/>
            <a:ext cx="461555" cy="40930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Rectangle 24"/>
          <p:cNvSpPr/>
          <p:nvPr/>
        </p:nvSpPr>
        <p:spPr>
          <a:xfrm>
            <a:off x="6409511" y="3892731"/>
            <a:ext cx="461555" cy="4093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6" name="Rectangle 25"/>
          <p:cNvSpPr/>
          <p:nvPr/>
        </p:nvSpPr>
        <p:spPr>
          <a:xfrm>
            <a:off x="6871066" y="3892731"/>
            <a:ext cx="461555" cy="40930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7" name="Rectangle 26"/>
          <p:cNvSpPr/>
          <p:nvPr/>
        </p:nvSpPr>
        <p:spPr>
          <a:xfrm>
            <a:off x="7332621" y="3892731"/>
            <a:ext cx="461555" cy="4093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8" name="Rectangle 27"/>
          <p:cNvSpPr/>
          <p:nvPr/>
        </p:nvSpPr>
        <p:spPr>
          <a:xfrm>
            <a:off x="7794176" y="3892731"/>
            <a:ext cx="461555" cy="40930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9" name="Rectangle 28"/>
          <p:cNvSpPr/>
          <p:nvPr/>
        </p:nvSpPr>
        <p:spPr>
          <a:xfrm>
            <a:off x="7794175" y="4302033"/>
            <a:ext cx="461555" cy="4093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0" name="Rectangle 29"/>
          <p:cNvSpPr/>
          <p:nvPr/>
        </p:nvSpPr>
        <p:spPr>
          <a:xfrm>
            <a:off x="4563291" y="4302034"/>
            <a:ext cx="461555" cy="40930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1" name="Rectangle 30"/>
          <p:cNvSpPr/>
          <p:nvPr/>
        </p:nvSpPr>
        <p:spPr>
          <a:xfrm>
            <a:off x="5024846" y="4302034"/>
            <a:ext cx="461555" cy="4093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2" name="Rectangle 31"/>
          <p:cNvSpPr/>
          <p:nvPr/>
        </p:nvSpPr>
        <p:spPr>
          <a:xfrm>
            <a:off x="5486401" y="4302034"/>
            <a:ext cx="461555" cy="40930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3" name="Rectangle 32"/>
          <p:cNvSpPr/>
          <p:nvPr/>
        </p:nvSpPr>
        <p:spPr>
          <a:xfrm>
            <a:off x="5947956" y="4302034"/>
            <a:ext cx="461555" cy="4093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4" name="Rectangle 33"/>
          <p:cNvSpPr/>
          <p:nvPr/>
        </p:nvSpPr>
        <p:spPr>
          <a:xfrm>
            <a:off x="6409511" y="4302034"/>
            <a:ext cx="461555" cy="40930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5" name="Rectangle 34"/>
          <p:cNvSpPr/>
          <p:nvPr/>
        </p:nvSpPr>
        <p:spPr>
          <a:xfrm>
            <a:off x="6871066" y="4302034"/>
            <a:ext cx="461555" cy="4093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6" name="Rectangle 35"/>
          <p:cNvSpPr/>
          <p:nvPr/>
        </p:nvSpPr>
        <p:spPr>
          <a:xfrm>
            <a:off x="7332621" y="4302034"/>
            <a:ext cx="461555" cy="40930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7" name="Rectangle 36"/>
          <p:cNvSpPr/>
          <p:nvPr/>
        </p:nvSpPr>
        <p:spPr>
          <a:xfrm>
            <a:off x="4563291" y="4706983"/>
            <a:ext cx="461555" cy="4093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8" name="Rectangle 37"/>
          <p:cNvSpPr/>
          <p:nvPr/>
        </p:nvSpPr>
        <p:spPr>
          <a:xfrm>
            <a:off x="5024846" y="4706983"/>
            <a:ext cx="461555" cy="40930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9" name="Rectangle 38"/>
          <p:cNvSpPr/>
          <p:nvPr/>
        </p:nvSpPr>
        <p:spPr>
          <a:xfrm>
            <a:off x="5486401" y="4706983"/>
            <a:ext cx="461555" cy="4093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0" name="Rectangle 39"/>
          <p:cNvSpPr/>
          <p:nvPr/>
        </p:nvSpPr>
        <p:spPr>
          <a:xfrm>
            <a:off x="5947956" y="4706983"/>
            <a:ext cx="461555" cy="40930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1" name="Rectangle 40"/>
          <p:cNvSpPr/>
          <p:nvPr/>
        </p:nvSpPr>
        <p:spPr>
          <a:xfrm>
            <a:off x="6409511" y="4706983"/>
            <a:ext cx="461555" cy="4093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2" name="Rectangle 41"/>
          <p:cNvSpPr/>
          <p:nvPr/>
        </p:nvSpPr>
        <p:spPr>
          <a:xfrm>
            <a:off x="6871066" y="4706983"/>
            <a:ext cx="461555" cy="40930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3" name="Rectangle 42"/>
          <p:cNvSpPr/>
          <p:nvPr/>
        </p:nvSpPr>
        <p:spPr>
          <a:xfrm>
            <a:off x="7332621" y="4706983"/>
            <a:ext cx="461555" cy="4093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4" name="Rectangle 43"/>
          <p:cNvSpPr/>
          <p:nvPr/>
        </p:nvSpPr>
        <p:spPr>
          <a:xfrm>
            <a:off x="7794176" y="4706983"/>
            <a:ext cx="461555" cy="40930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5" name="Rectangle 44"/>
          <p:cNvSpPr/>
          <p:nvPr/>
        </p:nvSpPr>
        <p:spPr>
          <a:xfrm>
            <a:off x="7794175" y="5116285"/>
            <a:ext cx="461555" cy="4093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6" name="Rectangle 45"/>
          <p:cNvSpPr/>
          <p:nvPr/>
        </p:nvSpPr>
        <p:spPr>
          <a:xfrm>
            <a:off x="4563291" y="5116286"/>
            <a:ext cx="461555" cy="40930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7" name="Rectangle 46"/>
          <p:cNvSpPr/>
          <p:nvPr/>
        </p:nvSpPr>
        <p:spPr>
          <a:xfrm>
            <a:off x="5024846" y="5116286"/>
            <a:ext cx="461555" cy="4093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8" name="Rectangle 47"/>
          <p:cNvSpPr/>
          <p:nvPr/>
        </p:nvSpPr>
        <p:spPr>
          <a:xfrm>
            <a:off x="5486401" y="5116286"/>
            <a:ext cx="461555" cy="40930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9" name="Rectangle 48"/>
          <p:cNvSpPr/>
          <p:nvPr/>
        </p:nvSpPr>
        <p:spPr>
          <a:xfrm>
            <a:off x="5947956" y="5116286"/>
            <a:ext cx="461555" cy="4093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0" name="Rectangle 49"/>
          <p:cNvSpPr/>
          <p:nvPr/>
        </p:nvSpPr>
        <p:spPr>
          <a:xfrm>
            <a:off x="6409511" y="5116286"/>
            <a:ext cx="461555" cy="40930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1" name="Rectangle 50"/>
          <p:cNvSpPr/>
          <p:nvPr/>
        </p:nvSpPr>
        <p:spPr>
          <a:xfrm>
            <a:off x="6871066" y="5116286"/>
            <a:ext cx="461555" cy="4093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2" name="Rectangle 51"/>
          <p:cNvSpPr/>
          <p:nvPr/>
        </p:nvSpPr>
        <p:spPr>
          <a:xfrm>
            <a:off x="7332621" y="5116286"/>
            <a:ext cx="461555" cy="40930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3" name="Rectangle 52"/>
          <p:cNvSpPr/>
          <p:nvPr/>
        </p:nvSpPr>
        <p:spPr>
          <a:xfrm>
            <a:off x="4563291" y="5525588"/>
            <a:ext cx="461555" cy="4093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4" name="Rectangle 53"/>
          <p:cNvSpPr/>
          <p:nvPr/>
        </p:nvSpPr>
        <p:spPr>
          <a:xfrm>
            <a:off x="5024846" y="5525588"/>
            <a:ext cx="461555" cy="40930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5" name="Rectangle 54"/>
          <p:cNvSpPr/>
          <p:nvPr/>
        </p:nvSpPr>
        <p:spPr>
          <a:xfrm>
            <a:off x="5486401" y="5525588"/>
            <a:ext cx="461555" cy="4093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6" name="Rectangle 55"/>
          <p:cNvSpPr/>
          <p:nvPr/>
        </p:nvSpPr>
        <p:spPr>
          <a:xfrm>
            <a:off x="5947956" y="5525588"/>
            <a:ext cx="461555" cy="40930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7" name="Rectangle 56"/>
          <p:cNvSpPr/>
          <p:nvPr/>
        </p:nvSpPr>
        <p:spPr>
          <a:xfrm>
            <a:off x="6409511" y="5525588"/>
            <a:ext cx="461555" cy="4093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8" name="Rectangle 57"/>
          <p:cNvSpPr/>
          <p:nvPr/>
        </p:nvSpPr>
        <p:spPr>
          <a:xfrm>
            <a:off x="6871066" y="5525588"/>
            <a:ext cx="461555" cy="40930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9" name="Rectangle 58"/>
          <p:cNvSpPr/>
          <p:nvPr/>
        </p:nvSpPr>
        <p:spPr>
          <a:xfrm>
            <a:off x="7332621" y="5525588"/>
            <a:ext cx="461555" cy="4093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0" name="Rectangle 59"/>
          <p:cNvSpPr/>
          <p:nvPr/>
        </p:nvSpPr>
        <p:spPr>
          <a:xfrm>
            <a:off x="7794176" y="5525588"/>
            <a:ext cx="461555" cy="40930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1" name="Rectangle 60"/>
          <p:cNvSpPr/>
          <p:nvPr/>
        </p:nvSpPr>
        <p:spPr>
          <a:xfrm>
            <a:off x="7794175" y="5934890"/>
            <a:ext cx="461555" cy="4093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2" name="Rectangle 61"/>
          <p:cNvSpPr/>
          <p:nvPr/>
        </p:nvSpPr>
        <p:spPr>
          <a:xfrm>
            <a:off x="4563291" y="5934891"/>
            <a:ext cx="461555" cy="40930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3" name="Rectangle 62"/>
          <p:cNvSpPr/>
          <p:nvPr/>
        </p:nvSpPr>
        <p:spPr>
          <a:xfrm>
            <a:off x="5024846" y="5934891"/>
            <a:ext cx="461555" cy="4093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4" name="Rectangle 63"/>
          <p:cNvSpPr/>
          <p:nvPr/>
        </p:nvSpPr>
        <p:spPr>
          <a:xfrm>
            <a:off x="5486401" y="5934891"/>
            <a:ext cx="461555" cy="40930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5" name="Rectangle 64"/>
          <p:cNvSpPr/>
          <p:nvPr/>
        </p:nvSpPr>
        <p:spPr>
          <a:xfrm>
            <a:off x="5947956" y="5934891"/>
            <a:ext cx="461555" cy="4093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6" name="Rectangle 65"/>
          <p:cNvSpPr/>
          <p:nvPr/>
        </p:nvSpPr>
        <p:spPr>
          <a:xfrm>
            <a:off x="6409511" y="5934891"/>
            <a:ext cx="461555" cy="40930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7" name="Rectangle 66"/>
          <p:cNvSpPr/>
          <p:nvPr/>
        </p:nvSpPr>
        <p:spPr>
          <a:xfrm>
            <a:off x="6871066" y="5934891"/>
            <a:ext cx="461555" cy="4093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8" name="Rectangle 67"/>
          <p:cNvSpPr/>
          <p:nvPr/>
        </p:nvSpPr>
        <p:spPr>
          <a:xfrm>
            <a:off x="7332621" y="5934891"/>
            <a:ext cx="461555" cy="40930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0" name="Rounded Rectangle 69"/>
          <p:cNvSpPr/>
          <p:nvPr/>
        </p:nvSpPr>
        <p:spPr>
          <a:xfrm>
            <a:off x="3979817" y="3074126"/>
            <a:ext cx="583474" cy="409302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1" name="Rounded Rectangle 70"/>
          <p:cNvSpPr/>
          <p:nvPr/>
        </p:nvSpPr>
        <p:spPr>
          <a:xfrm>
            <a:off x="8255730" y="3054531"/>
            <a:ext cx="583474" cy="409302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2" name="Rounded Rectangle 71"/>
          <p:cNvSpPr/>
          <p:nvPr/>
        </p:nvSpPr>
        <p:spPr>
          <a:xfrm>
            <a:off x="3979817" y="5930538"/>
            <a:ext cx="583474" cy="409302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3" name="Rounded Rectangle 72"/>
          <p:cNvSpPr/>
          <p:nvPr/>
        </p:nvSpPr>
        <p:spPr>
          <a:xfrm>
            <a:off x="8255730" y="5930538"/>
            <a:ext cx="583474" cy="409302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4" name="Rounded Rectangle 73"/>
          <p:cNvSpPr/>
          <p:nvPr/>
        </p:nvSpPr>
        <p:spPr>
          <a:xfrm>
            <a:off x="3979816" y="3487780"/>
            <a:ext cx="583474" cy="2447109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5" name="Rounded Rectangle 74"/>
          <p:cNvSpPr/>
          <p:nvPr/>
        </p:nvSpPr>
        <p:spPr>
          <a:xfrm>
            <a:off x="8255730" y="3463832"/>
            <a:ext cx="583474" cy="2447109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7" name="TextBox 76"/>
          <p:cNvSpPr txBox="1"/>
          <p:nvPr/>
        </p:nvSpPr>
        <p:spPr>
          <a:xfrm>
            <a:off x="6178733" y="2438400"/>
            <a:ext cx="832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Cores</a:t>
            </a:r>
            <a:endParaRPr lang="en-IN" dirty="0"/>
          </a:p>
        </p:txBody>
      </p:sp>
      <p:cxnSp>
        <p:nvCxnSpPr>
          <p:cNvPr id="79" name="Straight Arrow Connector 78"/>
          <p:cNvCxnSpPr>
            <a:stCxn id="77" idx="2"/>
            <a:endCxn id="7" idx="0"/>
          </p:cNvCxnSpPr>
          <p:nvPr/>
        </p:nvCxnSpPr>
        <p:spPr>
          <a:xfrm flipH="1">
            <a:off x="5717179" y="2807732"/>
            <a:ext cx="877694" cy="2663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>
            <a:stCxn id="77" idx="2"/>
            <a:endCxn id="9" idx="0"/>
          </p:cNvCxnSpPr>
          <p:nvPr/>
        </p:nvCxnSpPr>
        <p:spPr>
          <a:xfrm>
            <a:off x="6594873" y="2807732"/>
            <a:ext cx="45416" cy="2663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/>
          <p:cNvSpPr txBox="1"/>
          <p:nvPr/>
        </p:nvSpPr>
        <p:spPr>
          <a:xfrm>
            <a:off x="7177604" y="2366945"/>
            <a:ext cx="1694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Cache banks</a:t>
            </a:r>
            <a:endParaRPr lang="en-IN" dirty="0"/>
          </a:p>
        </p:txBody>
      </p:sp>
      <p:cxnSp>
        <p:nvCxnSpPr>
          <p:cNvPr id="85" name="Straight Arrow Connector 84"/>
          <p:cNvCxnSpPr>
            <a:endCxn id="10" idx="0"/>
          </p:cNvCxnSpPr>
          <p:nvPr/>
        </p:nvCxnSpPr>
        <p:spPr>
          <a:xfrm flipH="1">
            <a:off x="7101844" y="2684809"/>
            <a:ext cx="692331" cy="3893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>
            <a:endCxn id="12" idx="0"/>
          </p:cNvCxnSpPr>
          <p:nvPr/>
        </p:nvCxnSpPr>
        <p:spPr>
          <a:xfrm>
            <a:off x="7794175" y="2700746"/>
            <a:ext cx="230779" cy="3733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/>
          <p:cNvSpPr txBox="1"/>
          <p:nvPr/>
        </p:nvSpPr>
        <p:spPr>
          <a:xfrm>
            <a:off x="9300758" y="3074126"/>
            <a:ext cx="12362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Memory </a:t>
            </a:r>
          </a:p>
          <a:p>
            <a:r>
              <a:rPr lang="en-US" dirty="0"/>
              <a:t>controller</a:t>
            </a:r>
            <a:endParaRPr lang="en-IN" dirty="0"/>
          </a:p>
        </p:txBody>
      </p:sp>
      <p:cxnSp>
        <p:nvCxnSpPr>
          <p:cNvPr id="90" name="Straight Arrow Connector 89"/>
          <p:cNvCxnSpPr>
            <a:endCxn id="71" idx="3"/>
          </p:cNvCxnSpPr>
          <p:nvPr/>
        </p:nvCxnSpPr>
        <p:spPr>
          <a:xfrm flipH="1">
            <a:off x="8839204" y="3259182"/>
            <a:ext cx="56605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/>
          <p:cNvSpPr txBox="1"/>
          <p:nvPr/>
        </p:nvSpPr>
        <p:spPr>
          <a:xfrm>
            <a:off x="9122230" y="4383817"/>
            <a:ext cx="10567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Other</a:t>
            </a:r>
          </a:p>
          <a:p>
            <a:r>
              <a:rPr lang="en-US" dirty="0"/>
              <a:t>circuitry</a:t>
            </a:r>
            <a:endParaRPr lang="en-IN" dirty="0"/>
          </a:p>
        </p:txBody>
      </p:sp>
      <p:cxnSp>
        <p:nvCxnSpPr>
          <p:cNvPr id="94" name="Straight Arrow Connector 93"/>
          <p:cNvCxnSpPr>
            <a:endCxn id="75" idx="3"/>
          </p:cNvCxnSpPr>
          <p:nvPr/>
        </p:nvCxnSpPr>
        <p:spPr>
          <a:xfrm flipH="1" flipV="1">
            <a:off x="8839204" y="4687387"/>
            <a:ext cx="461554" cy="195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037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/>
      <p:bldP spid="83" grpId="0"/>
      <p:bldP spid="88" grpId="0"/>
      <p:bldP spid="9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the new problems to be solved ... 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9454742" cy="4241074"/>
          </a:xfrm>
        </p:spPr>
        <p:txBody>
          <a:bodyPr>
            <a:normAutofit/>
          </a:bodyPr>
          <a:lstStyle/>
          <a:p>
            <a:r>
              <a:rPr lang="en-US" dirty="0"/>
              <a:t> Designing a parallel system</a:t>
            </a:r>
          </a:p>
          <a:p>
            <a:pPr lvl="1"/>
            <a:r>
              <a:rPr lang="en-US" dirty="0"/>
              <a:t> Writing a parallel program</a:t>
            </a:r>
          </a:p>
          <a:p>
            <a:pPr lvl="1"/>
            <a:r>
              <a:rPr lang="en-US" dirty="0"/>
              <a:t> Convert existing algorithms into parallel </a:t>
            </a:r>
            <a:r>
              <a:rPr lang="en-US" dirty="0" err="1"/>
              <a:t>algos</a:t>
            </a:r>
            <a:r>
              <a:rPr lang="en-US" dirty="0"/>
              <a:t>. or write new ones</a:t>
            </a:r>
          </a:p>
          <a:p>
            <a:pPr lvl="1"/>
            <a:r>
              <a:rPr lang="en-US" dirty="0"/>
              <a:t> Design of parallel architectures</a:t>
            </a:r>
          </a:p>
          <a:p>
            <a:pPr lvl="1"/>
            <a:r>
              <a:rPr lang="en-US" dirty="0"/>
              <a:t> Ease of programmability</a:t>
            </a:r>
          </a:p>
          <a:p>
            <a:pPr lvl="1"/>
            <a:r>
              <a:rPr lang="en-US" dirty="0"/>
              <a:t> Sending messages between cores and cache banks effectively in such a system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892946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92034" y="636223"/>
            <a:ext cx="8911687" cy="1280890"/>
          </a:xfrm>
        </p:spPr>
        <p:txBody>
          <a:bodyPr/>
          <a:lstStyle/>
          <a:p>
            <a:r>
              <a:rPr lang="en-US" dirty="0"/>
              <a:t>What about old friend power? 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 Tradeoff</a:t>
            </a:r>
          </a:p>
          <a:p>
            <a:pPr lvl="1"/>
            <a:r>
              <a:rPr lang="en-US" dirty="0"/>
              <a:t> Performance per core</a:t>
            </a:r>
          </a:p>
          <a:p>
            <a:pPr lvl="1"/>
            <a:r>
              <a:rPr lang="en-US" dirty="0"/>
              <a:t> Number of cores</a:t>
            </a:r>
          </a:p>
          <a:p>
            <a:pPr lvl="1"/>
            <a:r>
              <a:rPr lang="en-US" dirty="0"/>
              <a:t> Frequency of each core</a:t>
            </a:r>
          </a:p>
          <a:p>
            <a:r>
              <a:rPr lang="en-US" dirty="0"/>
              <a:t> We can afford to have many low frequency cores</a:t>
            </a:r>
          </a:p>
          <a:p>
            <a:pPr lvl="1"/>
            <a:r>
              <a:rPr lang="en-US" dirty="0"/>
              <a:t> As a result frequencies have come down in the past decade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37078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53280" y="147337"/>
            <a:ext cx="8911687" cy="1280890"/>
          </a:xfrm>
        </p:spPr>
        <p:txBody>
          <a:bodyPr/>
          <a:lstStyle/>
          <a:p>
            <a:r>
              <a:rPr lang="en-US" dirty="0"/>
              <a:t>Novel methods of cooling </a:t>
            </a:r>
            <a:r>
              <a:rPr lang="en-US" dirty="0">
                <a:sym typeface="Wingdings" panose="05000000000000000000" pitchFamily="2" charset="2"/>
              </a:rPr>
              <a:t> Water cooled server</a:t>
            </a:r>
            <a:endParaRPr lang="en-IN" dirty="0"/>
          </a:p>
        </p:txBody>
      </p:sp>
      <p:pic>
        <p:nvPicPr>
          <p:cNvPr id="6" name="Content Placeholder 5" descr="A picture containing green&#10;&#10;Description automatically generated">
            <a:extLst>
              <a:ext uri="{FF2B5EF4-FFF2-40B4-BE49-F238E27FC236}">
                <a16:creationId xmlns:a16="http://schemas.microsoft.com/office/drawing/2014/main" id="{C6182404-0E3E-4F54-A8AA-6C063D951F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003298" y="1476252"/>
            <a:ext cx="6619187" cy="496439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F5B9B4-6AC8-462E-8701-20CEE8834D3D}"/>
              </a:ext>
            </a:extLst>
          </p:cNvPr>
          <p:cNvSpPr txBox="1"/>
          <p:nvPr/>
        </p:nvSpPr>
        <p:spPr>
          <a:xfrm>
            <a:off x="4917066" y="6488668"/>
            <a:ext cx="3184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hlinkClick r:id="rId3" tooltip="https://es.wikipedia.org/wiki/Refrigeraci%C3%B3n_l%C3%ADquida_(inform%C3%A1tica)"/>
              </a:rPr>
              <a:t>This Photo</a:t>
            </a:r>
            <a:r>
              <a:rPr lang="en-US" sz="900" dirty="0"/>
              <a:t> by Unknown Author is licensed under </a:t>
            </a:r>
            <a:r>
              <a:rPr lang="en-US" sz="900" dirty="0">
                <a:hlinkClick r:id="rId4" tooltip="https://creativecommons.org/licenses/by-sa/3.0/"/>
              </a:rPr>
              <a:t>CC BY-SA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40313592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it do it? </a:t>
            </a:r>
          </a:p>
        </p:txBody>
      </p:sp>
      <p:sp>
        <p:nvSpPr>
          <p:cNvPr id="4" name="Rectangle 3"/>
          <p:cNvSpPr/>
          <p:nvPr/>
        </p:nvSpPr>
        <p:spPr>
          <a:xfrm>
            <a:off x="5215944" y="2936383"/>
            <a:ext cx="2768957" cy="10947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Processor (CPU)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2592925" y="2047741"/>
            <a:ext cx="1747255" cy="60530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Mouse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2556420" y="3310407"/>
            <a:ext cx="1747255" cy="60530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Keyboard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2592923" y="4573073"/>
            <a:ext cx="1747255" cy="60530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Network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552918" y="1598590"/>
            <a:ext cx="1747255" cy="60530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USB</a:t>
            </a:r>
          </a:p>
        </p:txBody>
      </p:sp>
      <p:sp>
        <p:nvSpPr>
          <p:cNvPr id="11" name="Down Arrow 10"/>
          <p:cNvSpPr/>
          <p:nvPr/>
        </p:nvSpPr>
        <p:spPr>
          <a:xfrm>
            <a:off x="6236337" y="2203897"/>
            <a:ext cx="396283" cy="775416"/>
          </a:xfrm>
          <a:prstGeom prst="down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own Arrow 12"/>
          <p:cNvSpPr/>
          <p:nvPr/>
        </p:nvSpPr>
        <p:spPr>
          <a:xfrm rot="16200000">
            <a:off x="4561669" y="3170748"/>
            <a:ext cx="396283" cy="912270"/>
          </a:xfrm>
          <a:prstGeom prst="down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Down Arrow 13"/>
          <p:cNvSpPr/>
          <p:nvPr/>
        </p:nvSpPr>
        <p:spPr>
          <a:xfrm rot="18155740">
            <a:off x="4566811" y="2382448"/>
            <a:ext cx="396283" cy="912270"/>
          </a:xfrm>
          <a:prstGeom prst="down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Down Arrow 14"/>
          <p:cNvSpPr/>
          <p:nvPr/>
        </p:nvSpPr>
        <p:spPr>
          <a:xfrm rot="14317125">
            <a:off x="4561668" y="3759375"/>
            <a:ext cx="396283" cy="1092031"/>
          </a:xfrm>
          <a:prstGeom prst="down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9352989" y="1820619"/>
            <a:ext cx="1747255" cy="60530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Monitor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9352989" y="3007753"/>
            <a:ext cx="1747255" cy="60530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Printer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9394824" y="4184866"/>
            <a:ext cx="1747255" cy="60530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Hard disk</a:t>
            </a:r>
          </a:p>
        </p:txBody>
      </p:sp>
      <p:sp>
        <p:nvSpPr>
          <p:cNvPr id="19" name="Down Arrow 18"/>
          <p:cNvSpPr/>
          <p:nvPr/>
        </p:nvSpPr>
        <p:spPr>
          <a:xfrm rot="16200000">
            <a:off x="8485681" y="2745750"/>
            <a:ext cx="396283" cy="1338336"/>
          </a:xfrm>
          <a:prstGeom prst="down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Down Arrow 19"/>
          <p:cNvSpPr/>
          <p:nvPr/>
        </p:nvSpPr>
        <p:spPr>
          <a:xfrm rot="14539788">
            <a:off x="8413408" y="1847014"/>
            <a:ext cx="396283" cy="1525263"/>
          </a:xfrm>
          <a:prstGeom prst="down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Down Arrow 20"/>
          <p:cNvSpPr/>
          <p:nvPr/>
        </p:nvSpPr>
        <p:spPr>
          <a:xfrm rot="17836731">
            <a:off x="8485681" y="3482586"/>
            <a:ext cx="396283" cy="1525263"/>
          </a:xfrm>
          <a:prstGeom prst="down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6191" y="2936383"/>
            <a:ext cx="2713752" cy="2044482"/>
          </a:xfrm>
          <a:prstGeom prst="rect">
            <a:avLst/>
          </a:prstGeom>
        </p:spPr>
      </p:pic>
      <p:sp>
        <p:nvSpPr>
          <p:cNvPr id="23" name="Rounded Rectangle 22"/>
          <p:cNvSpPr/>
          <p:nvPr/>
        </p:nvSpPr>
        <p:spPr>
          <a:xfrm>
            <a:off x="4639752" y="5108757"/>
            <a:ext cx="3985736" cy="5776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Brain of the computer system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6406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Variation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Can you do fine grained calligraphy with a blunt knife </a:t>
            </a:r>
            <a:r>
              <a:rPr lang="en-US" dirty="0">
                <a:sym typeface="Wingdings" panose="05000000000000000000" pitchFamily="2" charset="2"/>
              </a:rPr>
              <a:t> NO</a:t>
            </a:r>
          </a:p>
          <a:p>
            <a:r>
              <a:rPr lang="en-US" dirty="0">
                <a:sym typeface="Wingdings" panose="05000000000000000000" pitchFamily="2" charset="2"/>
              </a:rPr>
              <a:t> Then, how can you design 14nm transistors with 193nm (wavelength) light?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8497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is what you get ... </a:t>
            </a:r>
            <a:endParaRPr lang="en-IN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8396" y="1905000"/>
            <a:ext cx="7176776" cy="377825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036541" y="6046573"/>
            <a:ext cx="3744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(courtesy: IBM Microelectronics)</a:t>
            </a:r>
            <a:endParaRPr lang="en-IN" dirty="0"/>
          </a:p>
        </p:txBody>
      </p:sp>
      <p:sp>
        <p:nvSpPr>
          <p:cNvPr id="7" name="Rounded Rectangle 6"/>
          <p:cNvSpPr/>
          <p:nvPr/>
        </p:nvSpPr>
        <p:spPr>
          <a:xfrm>
            <a:off x="8707395" y="970344"/>
            <a:ext cx="2718486" cy="5042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bent, deformed shapes in silicon</a:t>
            </a:r>
            <a:endParaRPr lang="en-IN" dirty="0"/>
          </a:p>
        </p:txBody>
      </p:sp>
      <p:sp>
        <p:nvSpPr>
          <p:cNvPr id="8" name="Down Arrow 7"/>
          <p:cNvSpPr/>
          <p:nvPr/>
        </p:nvSpPr>
        <p:spPr>
          <a:xfrm>
            <a:off x="9448800" y="1541677"/>
            <a:ext cx="288324" cy="50130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64926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Variation Effects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 Cannot accurately </a:t>
            </a:r>
            <a:r>
              <a:rPr lang="en-US" dirty="0">
                <a:solidFill>
                  <a:srgbClr val="00B050"/>
                </a:solidFill>
              </a:rPr>
              <a:t>fabricate</a:t>
            </a:r>
            <a:r>
              <a:rPr lang="en-US" dirty="0"/>
              <a:t> transistors anymore</a:t>
            </a:r>
          </a:p>
          <a:p>
            <a:r>
              <a:rPr lang="en-US" dirty="0"/>
              <a:t> Their power, and performance </a:t>
            </a:r>
            <a:r>
              <a:rPr lang="en-US" dirty="0">
                <a:solidFill>
                  <a:srgbClr val="FF0000"/>
                </a:solidFill>
              </a:rPr>
              <a:t>vary</a:t>
            </a:r>
            <a:r>
              <a:rPr lang="en-US" dirty="0"/>
              <a:t> from specifications</a:t>
            </a:r>
          </a:p>
          <a:p>
            <a:r>
              <a:rPr lang="en-US" dirty="0"/>
              <a:t> Need to have a lot of </a:t>
            </a:r>
            <a:r>
              <a:rPr lang="en-US" dirty="0">
                <a:solidFill>
                  <a:srgbClr val="0070C0"/>
                </a:solidFill>
              </a:rPr>
              <a:t>error tolerance </a:t>
            </a:r>
            <a:r>
              <a:rPr lang="en-US" dirty="0"/>
              <a:t>and timing margins</a:t>
            </a:r>
          </a:p>
          <a:p>
            <a:r>
              <a:rPr lang="en-US" dirty="0"/>
              <a:t> Create new variation </a:t>
            </a:r>
            <a:r>
              <a:rPr lang="en-US" dirty="0">
                <a:solidFill>
                  <a:srgbClr val="00B050"/>
                </a:solidFill>
              </a:rPr>
              <a:t>tolerant</a:t>
            </a:r>
            <a:r>
              <a:rPr lang="en-US" dirty="0"/>
              <a:t> architectures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22629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Reliability: Soft Errors and Hard Errors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724930"/>
          </a:xfrm>
        </p:spPr>
        <p:txBody>
          <a:bodyPr/>
          <a:lstStyle/>
          <a:p>
            <a:r>
              <a:rPr lang="en-US" dirty="0"/>
              <a:t> Let us ask some questions: 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3097427" y="2973858"/>
            <a:ext cx="8954530" cy="1276865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dirty="0"/>
              <a:t>We all know that it takes a lot of money to cool a super-computer. Why not place it on top of the Himalayas? No cooling required. </a:t>
            </a:r>
            <a:endParaRPr lang="en-IN" sz="2400" dirty="0"/>
          </a:p>
        </p:txBody>
      </p:sp>
      <p:sp>
        <p:nvSpPr>
          <p:cNvPr id="8" name="Rounded Rectangle 7"/>
          <p:cNvSpPr/>
          <p:nvPr/>
        </p:nvSpPr>
        <p:spPr>
          <a:xfrm>
            <a:off x="3097427" y="4726459"/>
            <a:ext cx="8954530" cy="1276865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dirty="0"/>
              <a:t>If I run a processor continuously for 10 years. What happens?</a:t>
            </a:r>
            <a:endParaRPr lang="en-IN" sz="24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082" y="3186117"/>
            <a:ext cx="852345" cy="85234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3039" y="4893406"/>
            <a:ext cx="852345" cy="852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80771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 cannot place a supercomputer on mount Everest. 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102149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 The processor will be bombed by cosmic rays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44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7266" y="2917867"/>
            <a:ext cx="4333410" cy="3829797"/>
          </a:xfrm>
          <a:prstGeom prst="rect">
            <a:avLst/>
          </a:prstGeom>
        </p:spPr>
      </p:pic>
      <p:sp>
        <p:nvSpPr>
          <p:cNvPr id="7" name="Cloud Callout 6"/>
          <p:cNvSpPr/>
          <p:nvPr/>
        </p:nvSpPr>
        <p:spPr>
          <a:xfrm>
            <a:off x="8855676" y="3443416"/>
            <a:ext cx="2726724" cy="1565189"/>
          </a:xfrm>
          <a:prstGeom prst="cloudCallout">
            <a:avLst>
              <a:gd name="adj1" fmla="val -70682"/>
              <a:gd name="adj2" fmla="val 47763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The resultant current pulse can flip bits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35679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79734" y="147337"/>
            <a:ext cx="8911687" cy="1280890"/>
          </a:xfrm>
        </p:spPr>
        <p:txBody>
          <a:bodyPr/>
          <a:lstStyle/>
          <a:p>
            <a:r>
              <a:rPr lang="en-US" dirty="0"/>
              <a:t>What happens after 10 years of continuous operation ... 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97233" y="5392437"/>
            <a:ext cx="10162961" cy="1347261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 This is what happens to a wire after that many years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 err="1">
                <a:solidFill>
                  <a:srgbClr val="0070C0"/>
                </a:solidFill>
                <a:sym typeface="Wingdings" panose="05000000000000000000" pitchFamily="2" charset="2"/>
              </a:rPr>
              <a:t>Electromigration</a:t>
            </a:r>
            <a:r>
              <a:rPr lang="en-US" dirty="0">
                <a:solidFill>
                  <a:srgbClr val="0070C0"/>
                </a:solidFill>
                <a:sym typeface="Wingdings" panose="05000000000000000000" pitchFamily="2" charset="2"/>
              </a:rPr>
              <a:t> </a:t>
            </a:r>
          </a:p>
          <a:p>
            <a:r>
              <a:rPr lang="en-US" dirty="0">
                <a:sym typeface="Wingdings" panose="05000000000000000000" pitchFamily="2" charset="2"/>
              </a:rPr>
              <a:t> Designs should be </a:t>
            </a: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tolerant</a:t>
            </a:r>
            <a:r>
              <a:rPr lang="en-US" dirty="0">
                <a:sym typeface="Wingdings" panose="05000000000000000000" pitchFamily="2" charset="2"/>
              </a:rPr>
              <a:t> to such ageing mechanisms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45</a:t>
            </a:fld>
            <a:endParaRPr lang="en-US" dirty="0"/>
          </a:p>
        </p:txBody>
      </p:sp>
      <p:pic>
        <p:nvPicPr>
          <p:cNvPr id="11" name="Picture 10" descr="A picture containing person, water, sitting, standing&#10;&#10;Description automatically generated">
            <a:extLst>
              <a:ext uri="{FF2B5EF4-FFF2-40B4-BE49-F238E27FC236}">
                <a16:creationId xmlns:a16="http://schemas.microsoft.com/office/drawing/2014/main" id="{1AFEE44D-297F-4705-8B0F-75877CA9E4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449180" y="1476845"/>
            <a:ext cx="6209365" cy="366219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3C13DEA-51F9-4E02-82C9-49E52DFC8E3F}"/>
              </a:ext>
            </a:extLst>
          </p:cNvPr>
          <p:cNvSpPr txBox="1"/>
          <p:nvPr/>
        </p:nvSpPr>
        <p:spPr>
          <a:xfrm>
            <a:off x="4898347" y="5150323"/>
            <a:ext cx="388588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hlinkClick r:id="rId3" tooltip="https://en.wikipedia.org/wiki/Electromigration"/>
              </a:rPr>
              <a:t>This Photo</a:t>
            </a:r>
            <a:r>
              <a:rPr lang="en-US" sz="900" dirty="0"/>
              <a:t> by Unknown Author is licensed under </a:t>
            </a:r>
            <a:r>
              <a:rPr lang="en-US" sz="900" dirty="0">
                <a:hlinkClick r:id="rId4" tooltip="https://creativecommons.org/licenses/by-sa/3.0/"/>
              </a:rPr>
              <a:t>CC BY-SA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398453564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Security: The kill switch (HW Trojan)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42077" y="1779373"/>
            <a:ext cx="8915400" cy="3777622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 September 2007: Israeli jets bombed a Syrian nuclear facility.</a:t>
            </a:r>
          </a:p>
          <a:p>
            <a:r>
              <a:rPr lang="en-US" dirty="0"/>
              <a:t> The Syrian radar had mysteriously stopped, but why?</a:t>
            </a:r>
          </a:p>
          <a:p>
            <a:pPr lvl="1"/>
            <a:r>
              <a:rPr lang="en-US" dirty="0"/>
              <a:t> Scoop: Israelis sent a wireless message to the processor in the radar. </a:t>
            </a:r>
          </a:p>
          <a:p>
            <a:pPr lvl="1"/>
            <a:r>
              <a:rPr lang="en-US" dirty="0"/>
              <a:t> It shut itself off. </a:t>
            </a:r>
          </a:p>
          <a:p>
            <a:pPr lvl="1"/>
            <a:r>
              <a:rPr lang="en-US" dirty="0"/>
              <a:t> Research problem: How do you make a design tolerant to hardware Trojans.  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8565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2589213" y="2133600"/>
          <a:ext cx="8915400" cy="3778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35676" y="4800998"/>
            <a:ext cx="1565190" cy="712689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269041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Transistor Size Roadmap</a:t>
            </a:r>
            <a:endParaRPr lang="en-IN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92748804"/>
              </p:ext>
            </p:extLst>
          </p:nvPr>
        </p:nvGraphicFramePr>
        <p:xfrm>
          <a:off x="2169083" y="1556179"/>
          <a:ext cx="89154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57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57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Year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Transistor Size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2016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 nm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2018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 nm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2020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 nm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2022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???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339546" y="4374292"/>
            <a:ext cx="822853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It is not possible (?) to design such small transistors with</a:t>
            </a:r>
            <a:br>
              <a:rPr lang="en-US" sz="2400" dirty="0"/>
            </a:br>
            <a:r>
              <a:rPr lang="en-US" sz="2400" dirty="0"/>
              <a:t>current technologies. </a:t>
            </a:r>
            <a:endParaRPr lang="en-IN" sz="2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6422" y="4493228"/>
            <a:ext cx="593124" cy="59312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838832" y="5387545"/>
            <a:ext cx="34355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7 nm = 70 atoms wide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225387981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next? </a:t>
            </a:r>
            <a:endParaRPr lang="en-IN" dirty="0"/>
          </a:p>
        </p:txBody>
      </p:sp>
      <p:pic>
        <p:nvPicPr>
          <p:cNvPr id="8" name="Content Placeholder 7" descr="A train traveling down train tracks near a forest&#10;&#10;Description automatically generated">
            <a:extLst>
              <a:ext uri="{FF2B5EF4-FFF2-40B4-BE49-F238E27FC236}">
                <a16:creationId xmlns:a16="http://schemas.microsoft.com/office/drawing/2014/main" id="{CF269531-E5EB-485E-940E-AA2C49A6B1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526191" y="1422400"/>
            <a:ext cx="6096000" cy="45720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650853" y="2472457"/>
            <a:ext cx="16562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No Silicon</a:t>
            </a:r>
            <a:endParaRPr lang="en-IN" sz="24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6684D21-2884-413A-9D4D-957A7C19E763}"/>
              </a:ext>
            </a:extLst>
          </p:cNvPr>
          <p:cNvSpPr txBox="1"/>
          <p:nvPr/>
        </p:nvSpPr>
        <p:spPr>
          <a:xfrm>
            <a:off x="4584524" y="6250708"/>
            <a:ext cx="503766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hlinkClick r:id="rId3" tooltip="https://commons.wikimedia.org/wiki/File:The_dead_end.jpg"/>
              </a:rPr>
              <a:t>This Photo</a:t>
            </a:r>
            <a:r>
              <a:rPr lang="en-US" sz="900" dirty="0"/>
              <a:t> by Unknown Author is licensed under </a:t>
            </a:r>
            <a:r>
              <a:rPr lang="en-US" sz="900" dirty="0">
                <a:hlinkClick r:id="rId4" tooltip="https://creativecommons.org/licenses/by-sa/3.0/"/>
              </a:rPr>
              <a:t>CC BY-SA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41195831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66142512"/>
              </p:ext>
            </p:extLst>
          </p:nvPr>
        </p:nvGraphicFramePr>
        <p:xfrm>
          <a:off x="2589213" y="2133600"/>
          <a:ext cx="8915400" cy="3778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49859" y="2239030"/>
            <a:ext cx="1565190" cy="712689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731297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of Computer Architecture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9421556" cy="3777622"/>
          </a:xfrm>
        </p:spPr>
        <p:txBody>
          <a:bodyPr/>
          <a:lstStyle/>
          <a:p>
            <a:r>
              <a:rPr lang="en-US" dirty="0"/>
              <a:t> </a:t>
            </a:r>
            <a:r>
              <a:rPr lang="en-US" dirty="0" err="1"/>
              <a:t>Graphene</a:t>
            </a:r>
            <a:r>
              <a:rPr lang="en-US" dirty="0"/>
              <a:t> – Sheet of carbon (1 atom wide)</a:t>
            </a:r>
          </a:p>
          <a:p>
            <a:r>
              <a:rPr lang="en-US" dirty="0"/>
              <a:t> </a:t>
            </a:r>
            <a:r>
              <a:rPr lang="en-US" dirty="0" err="1"/>
              <a:t>Spintronics</a:t>
            </a:r>
            <a:r>
              <a:rPr lang="en-US" dirty="0"/>
              <a:t> – Based on the spin of the electron</a:t>
            </a:r>
          </a:p>
          <a:p>
            <a:r>
              <a:rPr lang="en-US" dirty="0"/>
              <a:t> Quantum Computing – Store information as </a:t>
            </a:r>
            <a:r>
              <a:rPr lang="en-US" dirty="0" err="1"/>
              <a:t>qubits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multiple bits at once</a:t>
            </a:r>
          </a:p>
          <a:p>
            <a:r>
              <a:rPr lang="en-US" dirty="0">
                <a:sym typeface="Wingdings" panose="05000000000000000000" pitchFamily="2" charset="2"/>
              </a:rPr>
              <a:t> Instead of electrons use photons (light)</a:t>
            </a:r>
            <a:endParaRPr lang="en-US" dirty="0"/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059097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 on Teaching Computer Architecture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51</a:t>
            </a:fld>
            <a:endParaRPr lang="en-US" dirty="0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6D59624E-96ED-44DE-9CB3-529EE4B083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978855" y="2178756"/>
            <a:ext cx="6951658" cy="405513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D07F4D9-DE75-4C80-8836-47C0F0761CC1}"/>
              </a:ext>
            </a:extLst>
          </p:cNvPr>
          <p:cNvSpPr txBox="1"/>
          <p:nvPr/>
        </p:nvSpPr>
        <p:spPr>
          <a:xfrm>
            <a:off x="2978855" y="6260202"/>
            <a:ext cx="671830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3" tooltip="https://www.orientacionandujar.es/2015/11/06/coleccion-en-unidades-didacticas-de-experiencias-educativas-en-aprendizaje-cooperativo/teacher-at-smartboard-teaching-class/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-nc-sa/3.0/"/>
              </a:rPr>
              <a:t>CC BY-SA-NC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59220892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 of a basic course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2858531" y="2364259"/>
            <a:ext cx="6755026" cy="790833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Elements of a computer architecture course</a:t>
            </a:r>
            <a:endParaRPr lang="en-IN" sz="2400" dirty="0"/>
          </a:p>
        </p:txBody>
      </p:sp>
      <p:sp>
        <p:nvSpPr>
          <p:cNvPr id="7" name="Rounded Rectangle 6"/>
          <p:cNvSpPr/>
          <p:nvPr/>
        </p:nvSpPr>
        <p:spPr>
          <a:xfrm>
            <a:off x="2042985" y="3517556"/>
            <a:ext cx="2388972" cy="58488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Boolean Algebra</a:t>
            </a:r>
            <a:endParaRPr lang="en-IN" dirty="0"/>
          </a:p>
        </p:txBody>
      </p:sp>
      <p:sp>
        <p:nvSpPr>
          <p:cNvPr id="8" name="Rounded Rectangle 7"/>
          <p:cNvSpPr/>
          <p:nvPr/>
        </p:nvSpPr>
        <p:spPr>
          <a:xfrm>
            <a:off x="4798542" y="3517556"/>
            <a:ext cx="2388972" cy="584887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Assembly Languages</a:t>
            </a:r>
            <a:endParaRPr lang="en-IN" dirty="0"/>
          </a:p>
        </p:txBody>
      </p:sp>
      <p:sp>
        <p:nvSpPr>
          <p:cNvPr id="9" name="Rounded Rectangle 8"/>
          <p:cNvSpPr/>
          <p:nvPr/>
        </p:nvSpPr>
        <p:spPr>
          <a:xfrm>
            <a:off x="6120714" y="4258962"/>
            <a:ext cx="1046205" cy="362465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ARM</a:t>
            </a:r>
            <a:endParaRPr lang="en-IN" dirty="0"/>
          </a:p>
        </p:txBody>
      </p:sp>
      <p:sp>
        <p:nvSpPr>
          <p:cNvPr id="10" name="Rounded Rectangle 9"/>
          <p:cNvSpPr/>
          <p:nvPr/>
        </p:nvSpPr>
        <p:spPr>
          <a:xfrm>
            <a:off x="6120713" y="4703805"/>
            <a:ext cx="1046205" cy="362465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x86</a:t>
            </a:r>
            <a:endParaRPr lang="en-IN" dirty="0"/>
          </a:p>
        </p:txBody>
      </p:sp>
      <p:cxnSp>
        <p:nvCxnSpPr>
          <p:cNvPr id="12" name="Straight Connector 11"/>
          <p:cNvCxnSpPr/>
          <p:nvPr/>
        </p:nvCxnSpPr>
        <p:spPr>
          <a:xfrm flipH="1">
            <a:off x="5750011" y="4102443"/>
            <a:ext cx="8238" cy="7825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endCxn id="9" idx="1"/>
          </p:cNvCxnSpPr>
          <p:nvPr/>
        </p:nvCxnSpPr>
        <p:spPr>
          <a:xfrm>
            <a:off x="5750011" y="4440194"/>
            <a:ext cx="37070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endCxn id="10" idx="1"/>
          </p:cNvCxnSpPr>
          <p:nvPr/>
        </p:nvCxnSpPr>
        <p:spPr>
          <a:xfrm>
            <a:off x="5750011" y="4885037"/>
            <a:ext cx="37070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/>
          <p:cNvSpPr/>
          <p:nvPr/>
        </p:nvSpPr>
        <p:spPr>
          <a:xfrm>
            <a:off x="8015417" y="4180701"/>
            <a:ext cx="1795848" cy="518985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Computer Arithmetic</a:t>
            </a:r>
            <a:endParaRPr lang="en-IN" dirty="0"/>
          </a:p>
        </p:txBody>
      </p:sp>
      <p:sp>
        <p:nvSpPr>
          <p:cNvPr id="20" name="Rounded Rectangle 19"/>
          <p:cNvSpPr/>
          <p:nvPr/>
        </p:nvSpPr>
        <p:spPr>
          <a:xfrm>
            <a:off x="8015417" y="3408404"/>
            <a:ext cx="1795848" cy="518985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Digital Logic</a:t>
            </a:r>
            <a:endParaRPr lang="en-IN" dirty="0"/>
          </a:p>
        </p:txBody>
      </p:sp>
      <p:sp>
        <p:nvSpPr>
          <p:cNvPr id="21" name="Rounded Rectangle 20"/>
          <p:cNvSpPr/>
          <p:nvPr/>
        </p:nvSpPr>
        <p:spPr>
          <a:xfrm>
            <a:off x="2042985" y="4182761"/>
            <a:ext cx="2388972" cy="58488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Representation of Numbers, Strings</a:t>
            </a:r>
            <a:endParaRPr lang="en-IN" dirty="0"/>
          </a:p>
        </p:txBody>
      </p:sp>
      <p:sp>
        <p:nvSpPr>
          <p:cNvPr id="22" name="Right Brace 21"/>
          <p:cNvSpPr/>
          <p:nvPr/>
        </p:nvSpPr>
        <p:spPr>
          <a:xfrm rot="5400000">
            <a:off x="5659395" y="1538413"/>
            <a:ext cx="691979" cy="8089559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ounded Rectangle 22"/>
          <p:cNvSpPr/>
          <p:nvPr/>
        </p:nvSpPr>
        <p:spPr>
          <a:xfrm>
            <a:off x="4823255" y="5975518"/>
            <a:ext cx="2364259" cy="4386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Basic Course 1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98050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9" grpId="0" animBg="1"/>
      <p:bldP spid="20" grpId="0" animBg="1"/>
      <p:bldP spid="21" grpId="0" animBg="1"/>
      <p:bldP spid="22" grpId="0" animBg="1"/>
      <p:bldP spid="23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 - II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53</a:t>
            </a:fld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2858531" y="2364259"/>
            <a:ext cx="6755026" cy="790833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Elements of a computer architecture course</a:t>
            </a:r>
            <a:endParaRPr lang="en-IN" sz="2400" dirty="0"/>
          </a:p>
        </p:txBody>
      </p:sp>
      <p:sp>
        <p:nvSpPr>
          <p:cNvPr id="7" name="Rounded Rectangle 6"/>
          <p:cNvSpPr/>
          <p:nvPr/>
        </p:nvSpPr>
        <p:spPr>
          <a:xfrm>
            <a:off x="2042985" y="3517556"/>
            <a:ext cx="2388972" cy="58488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Processor Design</a:t>
            </a:r>
            <a:endParaRPr lang="en-IN" dirty="0"/>
          </a:p>
        </p:txBody>
      </p:sp>
      <p:sp>
        <p:nvSpPr>
          <p:cNvPr id="8" name="Rounded Rectangle 7"/>
          <p:cNvSpPr/>
          <p:nvPr/>
        </p:nvSpPr>
        <p:spPr>
          <a:xfrm>
            <a:off x="4798542" y="3517556"/>
            <a:ext cx="2388972" cy="584887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Memory Systems</a:t>
            </a:r>
            <a:endParaRPr lang="en-IN" dirty="0"/>
          </a:p>
        </p:txBody>
      </p:sp>
      <p:sp>
        <p:nvSpPr>
          <p:cNvPr id="9" name="Rounded Rectangle 8"/>
          <p:cNvSpPr/>
          <p:nvPr/>
        </p:nvSpPr>
        <p:spPr>
          <a:xfrm>
            <a:off x="6120714" y="4258962"/>
            <a:ext cx="1248771" cy="362465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Caches</a:t>
            </a:r>
            <a:endParaRPr lang="en-IN" dirty="0"/>
          </a:p>
        </p:txBody>
      </p:sp>
      <p:sp>
        <p:nvSpPr>
          <p:cNvPr id="10" name="Rounded Rectangle 9"/>
          <p:cNvSpPr/>
          <p:nvPr/>
        </p:nvSpPr>
        <p:spPr>
          <a:xfrm>
            <a:off x="6120713" y="4703805"/>
            <a:ext cx="1756349" cy="362465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Main memory</a:t>
            </a:r>
            <a:endParaRPr lang="en-IN" dirty="0"/>
          </a:p>
        </p:txBody>
      </p:sp>
      <p:cxnSp>
        <p:nvCxnSpPr>
          <p:cNvPr id="12" name="Straight Connector 11"/>
          <p:cNvCxnSpPr/>
          <p:nvPr/>
        </p:nvCxnSpPr>
        <p:spPr>
          <a:xfrm flipH="1">
            <a:off x="5750011" y="4102443"/>
            <a:ext cx="8238" cy="7825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cxnSpLocks/>
            <a:endCxn id="9" idx="1"/>
          </p:cNvCxnSpPr>
          <p:nvPr/>
        </p:nvCxnSpPr>
        <p:spPr>
          <a:xfrm>
            <a:off x="5750011" y="4440194"/>
            <a:ext cx="37070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cxnSpLocks/>
            <a:endCxn id="10" idx="1"/>
          </p:cNvCxnSpPr>
          <p:nvPr/>
        </p:nvCxnSpPr>
        <p:spPr>
          <a:xfrm>
            <a:off x="5750011" y="4885037"/>
            <a:ext cx="37070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/>
          <p:cNvSpPr/>
          <p:nvPr/>
        </p:nvSpPr>
        <p:spPr>
          <a:xfrm>
            <a:off x="8015415" y="4139511"/>
            <a:ext cx="2034747" cy="518985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I/O Systems</a:t>
            </a:r>
            <a:endParaRPr lang="en-IN" dirty="0"/>
          </a:p>
        </p:txBody>
      </p:sp>
      <p:sp>
        <p:nvSpPr>
          <p:cNvPr id="20" name="Rounded Rectangle 19"/>
          <p:cNvSpPr/>
          <p:nvPr/>
        </p:nvSpPr>
        <p:spPr>
          <a:xfrm>
            <a:off x="8015416" y="3408404"/>
            <a:ext cx="2034747" cy="518985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Multiprocessors</a:t>
            </a:r>
            <a:endParaRPr lang="en-IN" dirty="0"/>
          </a:p>
        </p:txBody>
      </p:sp>
      <p:sp>
        <p:nvSpPr>
          <p:cNvPr id="21" name="Rounded Rectangle 20"/>
          <p:cNvSpPr/>
          <p:nvPr/>
        </p:nvSpPr>
        <p:spPr>
          <a:xfrm>
            <a:off x="2042985" y="4182761"/>
            <a:ext cx="2388972" cy="58488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Pipelining</a:t>
            </a:r>
            <a:endParaRPr lang="en-IN" dirty="0"/>
          </a:p>
        </p:txBody>
      </p:sp>
      <p:sp>
        <p:nvSpPr>
          <p:cNvPr id="22" name="Right Brace 21"/>
          <p:cNvSpPr/>
          <p:nvPr/>
        </p:nvSpPr>
        <p:spPr>
          <a:xfrm rot="5400000">
            <a:off x="5659395" y="1538413"/>
            <a:ext cx="691979" cy="8089559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ounded Rectangle 22"/>
          <p:cNvSpPr/>
          <p:nvPr/>
        </p:nvSpPr>
        <p:spPr>
          <a:xfrm>
            <a:off x="4823255" y="5975518"/>
            <a:ext cx="2364259" cy="4386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Basic Course 2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67598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9" grpId="0" animBg="1"/>
      <p:bldP spid="20" grpId="0" animBg="1"/>
      <p:bldP spid="21" grpId="0" animBg="1"/>
      <p:bldP spid="22" grpId="0" animBg="1"/>
      <p:bldP spid="23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Picture 74">
            <a:extLst>
              <a:ext uri="{FF2B5EF4-FFF2-40B4-BE49-F238E27FC236}">
                <a16:creationId xmlns:a16="http://schemas.microsoft.com/office/drawing/2014/main" id="{B776CE6C-E764-4221-90DF-1DF199C12E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3032" y="4494045"/>
            <a:ext cx="1875235" cy="1875235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0BFEAB2-FD83-41F2-9787-AD5D1A1760CD}" type="slidenum">
              <a:rPr lang="en-US" smtClean="0"/>
              <a:pPr/>
              <a:t>54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649846-6711-4604-AF23-2754E8D880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Advanced Computer Architecture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E0C815D-73FA-41C0-ACF1-450ECDDBB179}"/>
              </a:ext>
            </a:extLst>
          </p:cNvPr>
          <p:cNvSpPr/>
          <p:nvPr/>
        </p:nvSpPr>
        <p:spPr>
          <a:xfrm>
            <a:off x="1545739" y="5484708"/>
            <a:ext cx="5319028" cy="682416"/>
          </a:xfrm>
          <a:prstGeom prst="rect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Available worldwide in stores in 2021. </a:t>
            </a:r>
          </a:p>
          <a:p>
            <a:pPr algn="ctr"/>
            <a:r>
              <a:rPr lang="en-US" sz="2000" dirty="0"/>
              <a:t>Google books, Amazon, Flipkart.</a:t>
            </a:r>
          </a:p>
        </p:txBody>
      </p:sp>
      <p:sp>
        <p:nvSpPr>
          <p:cNvPr id="41" name="Parallelogram 40">
            <a:extLst>
              <a:ext uri="{FF2B5EF4-FFF2-40B4-BE49-F238E27FC236}">
                <a16:creationId xmlns:a16="http://schemas.microsoft.com/office/drawing/2014/main" id="{5E7C99E9-BDCC-4E9E-B990-2385C46C8A72}"/>
              </a:ext>
            </a:extLst>
          </p:cNvPr>
          <p:cNvSpPr/>
          <p:nvPr/>
        </p:nvSpPr>
        <p:spPr>
          <a:xfrm>
            <a:off x="1691232" y="971346"/>
            <a:ext cx="1134616" cy="930640"/>
          </a:xfrm>
          <a:prstGeom prst="parallelogram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 dirty="0">
              <a:latin typeface="Lato Light" panose="020F0502020204030203" pitchFamily="34" charset="0"/>
            </a:endParaRPr>
          </a:p>
        </p:txBody>
      </p:sp>
      <p:sp>
        <p:nvSpPr>
          <p:cNvPr id="42" name="Parallelogram 41">
            <a:extLst>
              <a:ext uri="{FF2B5EF4-FFF2-40B4-BE49-F238E27FC236}">
                <a16:creationId xmlns:a16="http://schemas.microsoft.com/office/drawing/2014/main" id="{29D8AF26-D2E9-4D59-90A6-921AC6CB3454}"/>
              </a:ext>
            </a:extLst>
          </p:cNvPr>
          <p:cNvSpPr/>
          <p:nvPr/>
        </p:nvSpPr>
        <p:spPr>
          <a:xfrm>
            <a:off x="2590864" y="971346"/>
            <a:ext cx="2597859" cy="930640"/>
          </a:xfrm>
          <a:prstGeom prst="parallelogram">
            <a:avLst/>
          </a:prstGeom>
          <a:solidFill>
            <a:schemeClr val="bg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 dirty="0">
              <a:latin typeface="Lato Light" panose="020F0502020204030203" pitchFamily="34" charset="0"/>
            </a:endParaRPr>
          </a:p>
        </p:txBody>
      </p:sp>
      <p:sp>
        <p:nvSpPr>
          <p:cNvPr id="43" name="Parallelogram 42">
            <a:extLst>
              <a:ext uri="{FF2B5EF4-FFF2-40B4-BE49-F238E27FC236}">
                <a16:creationId xmlns:a16="http://schemas.microsoft.com/office/drawing/2014/main" id="{9B67B50A-D601-490C-A3DE-421D9E838383}"/>
              </a:ext>
            </a:extLst>
          </p:cNvPr>
          <p:cNvSpPr/>
          <p:nvPr/>
        </p:nvSpPr>
        <p:spPr>
          <a:xfrm>
            <a:off x="5692775" y="971346"/>
            <a:ext cx="1134616" cy="930640"/>
          </a:xfrm>
          <a:prstGeom prst="parallelogram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 dirty="0">
              <a:latin typeface="Lato Light" panose="020F0502020204030203" pitchFamily="34" charset="0"/>
            </a:endParaRPr>
          </a:p>
        </p:txBody>
      </p:sp>
      <p:sp>
        <p:nvSpPr>
          <p:cNvPr id="44" name="Parallelogram 43">
            <a:extLst>
              <a:ext uri="{FF2B5EF4-FFF2-40B4-BE49-F238E27FC236}">
                <a16:creationId xmlns:a16="http://schemas.microsoft.com/office/drawing/2014/main" id="{1680B6FF-A831-48C0-967D-D60BEC08F6B5}"/>
              </a:ext>
            </a:extLst>
          </p:cNvPr>
          <p:cNvSpPr/>
          <p:nvPr/>
        </p:nvSpPr>
        <p:spPr>
          <a:xfrm>
            <a:off x="6592406" y="971346"/>
            <a:ext cx="2670163" cy="930640"/>
          </a:xfrm>
          <a:prstGeom prst="parallelogram">
            <a:avLst/>
          </a:prstGeom>
          <a:solidFill>
            <a:schemeClr val="bg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 dirty="0">
              <a:latin typeface="Lato Light" panose="020F0502020204030203" pitchFamily="34" charset="0"/>
            </a:endParaRPr>
          </a:p>
        </p:txBody>
      </p:sp>
      <p:sp>
        <p:nvSpPr>
          <p:cNvPr id="45" name="Parallelogram 44">
            <a:extLst>
              <a:ext uri="{FF2B5EF4-FFF2-40B4-BE49-F238E27FC236}">
                <a16:creationId xmlns:a16="http://schemas.microsoft.com/office/drawing/2014/main" id="{3162E04F-4F5F-43D0-B0AE-A196A530A514}"/>
              </a:ext>
            </a:extLst>
          </p:cNvPr>
          <p:cNvSpPr/>
          <p:nvPr/>
        </p:nvSpPr>
        <p:spPr>
          <a:xfrm>
            <a:off x="2195286" y="2327302"/>
            <a:ext cx="1134616" cy="930640"/>
          </a:xfrm>
          <a:prstGeom prst="parallelogram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 dirty="0">
              <a:latin typeface="Lato Light" panose="020F0502020204030203" pitchFamily="34" charset="0"/>
            </a:endParaRPr>
          </a:p>
        </p:txBody>
      </p:sp>
      <p:sp>
        <p:nvSpPr>
          <p:cNvPr id="46" name="Parallelogram 45">
            <a:extLst>
              <a:ext uri="{FF2B5EF4-FFF2-40B4-BE49-F238E27FC236}">
                <a16:creationId xmlns:a16="http://schemas.microsoft.com/office/drawing/2014/main" id="{E99B9B76-8B69-44B7-B9D3-54AD94D1EF9B}"/>
              </a:ext>
            </a:extLst>
          </p:cNvPr>
          <p:cNvSpPr/>
          <p:nvPr/>
        </p:nvSpPr>
        <p:spPr>
          <a:xfrm>
            <a:off x="3094917" y="2327302"/>
            <a:ext cx="2597859" cy="930640"/>
          </a:xfrm>
          <a:prstGeom prst="parallelogram">
            <a:avLst/>
          </a:prstGeom>
          <a:solidFill>
            <a:schemeClr val="bg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 dirty="0">
              <a:latin typeface="Lato Light" panose="020F0502020204030203" pitchFamily="34" charset="0"/>
            </a:endParaRPr>
          </a:p>
        </p:txBody>
      </p:sp>
      <p:sp>
        <p:nvSpPr>
          <p:cNvPr id="47" name="Parallelogram 46">
            <a:extLst>
              <a:ext uri="{FF2B5EF4-FFF2-40B4-BE49-F238E27FC236}">
                <a16:creationId xmlns:a16="http://schemas.microsoft.com/office/drawing/2014/main" id="{7178F9E5-CEA5-4A7D-A021-154E0EA0B6DD}"/>
              </a:ext>
            </a:extLst>
          </p:cNvPr>
          <p:cNvSpPr/>
          <p:nvPr/>
        </p:nvSpPr>
        <p:spPr>
          <a:xfrm>
            <a:off x="6196828" y="2327302"/>
            <a:ext cx="1134616" cy="930640"/>
          </a:xfrm>
          <a:prstGeom prst="parallelogram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 dirty="0">
              <a:latin typeface="Lato Light" panose="020F0502020204030203" pitchFamily="34" charset="0"/>
            </a:endParaRPr>
          </a:p>
        </p:txBody>
      </p:sp>
      <p:sp>
        <p:nvSpPr>
          <p:cNvPr id="48" name="Parallelogram 47">
            <a:extLst>
              <a:ext uri="{FF2B5EF4-FFF2-40B4-BE49-F238E27FC236}">
                <a16:creationId xmlns:a16="http://schemas.microsoft.com/office/drawing/2014/main" id="{4A983F6E-BECA-446C-ADA8-BFF7C9CC089D}"/>
              </a:ext>
            </a:extLst>
          </p:cNvPr>
          <p:cNvSpPr/>
          <p:nvPr/>
        </p:nvSpPr>
        <p:spPr>
          <a:xfrm>
            <a:off x="1691232" y="3683258"/>
            <a:ext cx="1134616" cy="930640"/>
          </a:xfrm>
          <a:prstGeom prst="parallelogram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 dirty="0">
              <a:latin typeface="Lato Light" panose="020F0502020204030203" pitchFamily="34" charset="0"/>
            </a:endParaRPr>
          </a:p>
        </p:txBody>
      </p:sp>
      <p:sp>
        <p:nvSpPr>
          <p:cNvPr id="49" name="Parallelogram 48">
            <a:extLst>
              <a:ext uri="{FF2B5EF4-FFF2-40B4-BE49-F238E27FC236}">
                <a16:creationId xmlns:a16="http://schemas.microsoft.com/office/drawing/2014/main" id="{7947D97C-1383-4791-84E3-125496BE5F89}"/>
              </a:ext>
            </a:extLst>
          </p:cNvPr>
          <p:cNvSpPr/>
          <p:nvPr/>
        </p:nvSpPr>
        <p:spPr>
          <a:xfrm>
            <a:off x="2590864" y="3683258"/>
            <a:ext cx="2597859" cy="930640"/>
          </a:xfrm>
          <a:prstGeom prst="parallelogram">
            <a:avLst/>
          </a:prstGeom>
          <a:solidFill>
            <a:schemeClr val="bg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 dirty="0">
              <a:latin typeface="Lato Light" panose="020F0502020204030203" pitchFamily="34" charset="0"/>
            </a:endParaRPr>
          </a:p>
        </p:txBody>
      </p:sp>
      <p:sp>
        <p:nvSpPr>
          <p:cNvPr id="50" name="Parallelogram 49">
            <a:extLst>
              <a:ext uri="{FF2B5EF4-FFF2-40B4-BE49-F238E27FC236}">
                <a16:creationId xmlns:a16="http://schemas.microsoft.com/office/drawing/2014/main" id="{62C43F7B-16BF-4DA4-B75F-17E26BC8100F}"/>
              </a:ext>
            </a:extLst>
          </p:cNvPr>
          <p:cNvSpPr/>
          <p:nvPr/>
        </p:nvSpPr>
        <p:spPr>
          <a:xfrm>
            <a:off x="5650440" y="3683258"/>
            <a:ext cx="1134616" cy="930640"/>
          </a:xfrm>
          <a:prstGeom prst="parallelogram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 dirty="0">
              <a:latin typeface="Lato Light" panose="020F0502020204030203" pitchFamily="34" charset="0"/>
            </a:endParaRPr>
          </a:p>
        </p:txBody>
      </p:sp>
      <p:sp>
        <p:nvSpPr>
          <p:cNvPr id="51" name="Parallelogram 50">
            <a:extLst>
              <a:ext uri="{FF2B5EF4-FFF2-40B4-BE49-F238E27FC236}">
                <a16:creationId xmlns:a16="http://schemas.microsoft.com/office/drawing/2014/main" id="{53EA1736-F622-42B7-89AD-5FDA94D5497D}"/>
              </a:ext>
            </a:extLst>
          </p:cNvPr>
          <p:cNvSpPr/>
          <p:nvPr/>
        </p:nvSpPr>
        <p:spPr>
          <a:xfrm>
            <a:off x="6550071" y="3683258"/>
            <a:ext cx="2670163" cy="930640"/>
          </a:xfrm>
          <a:prstGeom prst="parallelogram">
            <a:avLst/>
          </a:prstGeom>
          <a:solidFill>
            <a:schemeClr val="bg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 dirty="0">
              <a:latin typeface="Lato Light" panose="020F0502020204030203" pitchFamily="34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A05CCFDA-DE08-4506-A664-5A37827BA345}"/>
              </a:ext>
            </a:extLst>
          </p:cNvPr>
          <p:cNvSpPr txBox="1"/>
          <p:nvPr/>
        </p:nvSpPr>
        <p:spPr>
          <a:xfrm>
            <a:off x="2883876" y="3753482"/>
            <a:ext cx="2011833" cy="830997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2400" b="1" dirty="0">
                <a:latin typeface="Poppins" pitchFamily="2" charset="77"/>
                <a:ea typeface="League Spartan" charset="0"/>
                <a:cs typeface="Poppins" pitchFamily="2" charset="77"/>
              </a:rPr>
              <a:t>Caches and </a:t>
            </a:r>
          </a:p>
          <a:p>
            <a:r>
              <a:rPr lang="en-US" sz="2400" b="1" dirty="0">
                <a:latin typeface="Poppins" pitchFamily="2" charset="77"/>
                <a:ea typeface="League Spartan" charset="0"/>
                <a:cs typeface="Poppins" pitchFamily="2" charset="77"/>
              </a:rPr>
              <a:t>Main Memory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AAAA3377-DB89-47B5-964D-E8269CAA7ADD}"/>
              </a:ext>
            </a:extLst>
          </p:cNvPr>
          <p:cNvSpPr txBox="1"/>
          <p:nvPr/>
        </p:nvSpPr>
        <p:spPr>
          <a:xfrm>
            <a:off x="2833247" y="990376"/>
            <a:ext cx="1929759" cy="830997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2400" b="1" dirty="0">
                <a:latin typeface="Poppins" pitchFamily="2" charset="77"/>
                <a:ea typeface="League Spartan" charset="0"/>
                <a:cs typeface="Poppins" pitchFamily="2" charset="77"/>
              </a:rPr>
              <a:t>Out-of-Order </a:t>
            </a:r>
          </a:p>
          <a:p>
            <a:r>
              <a:rPr lang="en-US" sz="2400" b="1" dirty="0">
                <a:latin typeface="Poppins" pitchFamily="2" charset="77"/>
                <a:ea typeface="League Spartan" charset="0"/>
                <a:cs typeface="Poppins" pitchFamily="2" charset="77"/>
              </a:rPr>
              <a:t>Pipelines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0B8B77D5-11A4-4A32-89F9-0E8FD944BC93}"/>
              </a:ext>
            </a:extLst>
          </p:cNvPr>
          <p:cNvSpPr txBox="1"/>
          <p:nvPr/>
        </p:nvSpPr>
        <p:spPr>
          <a:xfrm>
            <a:off x="6696091" y="3693873"/>
            <a:ext cx="2670163" cy="83099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en-US" sz="2400" b="1" dirty="0">
                <a:latin typeface="Poppins" pitchFamily="2" charset="77"/>
                <a:ea typeface="League Spartan" charset="0"/>
                <a:cs typeface="Poppins" pitchFamily="2" charset="77"/>
              </a:rPr>
              <a:t>Processors for </a:t>
            </a:r>
          </a:p>
          <a:p>
            <a:r>
              <a:rPr lang="en-US" sz="2400" b="1" dirty="0">
                <a:latin typeface="Poppins" pitchFamily="2" charset="77"/>
                <a:ea typeface="League Spartan" charset="0"/>
                <a:cs typeface="Poppins" pitchFamily="2" charset="77"/>
              </a:rPr>
              <a:t>Machine Learning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73346B0-A35C-407E-A18B-64588A5B410F}"/>
              </a:ext>
            </a:extLst>
          </p:cNvPr>
          <p:cNvSpPr txBox="1"/>
          <p:nvPr/>
        </p:nvSpPr>
        <p:spPr>
          <a:xfrm>
            <a:off x="6705972" y="1032085"/>
            <a:ext cx="2670163" cy="83099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en-US" sz="2400" b="1" dirty="0">
                <a:latin typeface="Poppins" pitchFamily="2" charset="77"/>
                <a:ea typeface="League Spartan" charset="0"/>
                <a:cs typeface="Poppins" pitchFamily="2" charset="77"/>
              </a:rPr>
              <a:t>Theory of Memory </a:t>
            </a:r>
          </a:p>
          <a:p>
            <a:r>
              <a:rPr lang="en-US" sz="2400" b="1" dirty="0">
                <a:latin typeface="Poppins" pitchFamily="2" charset="77"/>
                <a:ea typeface="League Spartan" charset="0"/>
                <a:cs typeface="Poppins" pitchFamily="2" charset="77"/>
              </a:rPr>
              <a:t>Models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432385D2-1F39-4392-AE66-82BBE5EB46B6}"/>
              </a:ext>
            </a:extLst>
          </p:cNvPr>
          <p:cNvSpPr txBox="1"/>
          <p:nvPr/>
        </p:nvSpPr>
        <p:spPr>
          <a:xfrm>
            <a:off x="3526013" y="2582531"/>
            <a:ext cx="867545" cy="4616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2400" b="1" dirty="0">
                <a:latin typeface="Poppins" pitchFamily="2" charset="77"/>
                <a:ea typeface="League Spartan" charset="0"/>
                <a:cs typeface="Poppins" pitchFamily="2" charset="77"/>
              </a:rPr>
              <a:t>GPUs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6129052E-35F3-45DF-A865-23F1B17264E3}"/>
              </a:ext>
            </a:extLst>
          </p:cNvPr>
          <p:cNvSpPr txBox="1"/>
          <p:nvPr/>
        </p:nvSpPr>
        <p:spPr>
          <a:xfrm>
            <a:off x="7331444" y="2406302"/>
            <a:ext cx="1837362" cy="830997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2400" b="1" dirty="0">
                <a:latin typeface="Poppins" pitchFamily="2" charset="77"/>
                <a:ea typeface="League Spartan" charset="0"/>
                <a:cs typeface="Poppins" pitchFamily="2" charset="77"/>
              </a:rPr>
              <a:t>Security and </a:t>
            </a:r>
          </a:p>
          <a:p>
            <a:r>
              <a:rPr lang="en-US" sz="2400" b="1" dirty="0">
                <a:latin typeface="Poppins" pitchFamily="2" charset="77"/>
                <a:ea typeface="League Spartan" charset="0"/>
                <a:cs typeface="Poppins" pitchFamily="2" charset="77"/>
              </a:rPr>
              <a:t>Low Power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D0AFA3AD-ACDA-4332-A20F-9FBC910C232A}"/>
              </a:ext>
            </a:extLst>
          </p:cNvPr>
          <p:cNvSpPr/>
          <p:nvPr/>
        </p:nvSpPr>
        <p:spPr>
          <a:xfrm>
            <a:off x="941216" y="-67938"/>
            <a:ext cx="7908984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6600" b="1" dirty="0">
                <a:ln/>
                <a:solidFill>
                  <a:schemeClr val="accent3">
                    <a:lumMod val="50000"/>
                  </a:schemeClr>
                </a:solidFill>
                <a:latin typeface="Freestyle Script" panose="030804020302050B0404" pitchFamily="66" charset="0"/>
              </a:rPr>
              <a:t>Advanced Topics</a:t>
            </a:r>
          </a:p>
        </p:txBody>
      </p:sp>
    </p:spTree>
    <p:extLst>
      <p:ext uri="{BB962C8B-B14F-4D97-AF65-F5344CB8AC3E}">
        <p14:creationId xmlns:p14="http://schemas.microsoft.com/office/powerpoint/2010/main" val="299614694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570041" y="0"/>
            <a:ext cx="11341566" cy="264687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6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Thank You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51742E3-421D-49BD-8677-A6924F1B39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1046" y="3290466"/>
            <a:ext cx="2194564" cy="2194564"/>
          </a:xfrm>
          <a:prstGeom prst="rect">
            <a:avLst/>
          </a:prstGeom>
        </p:spPr>
      </p:pic>
      <p:pic>
        <p:nvPicPr>
          <p:cNvPr id="5" name="Picture 4" descr="A person wearing a suit and tie smiling at the camera&#10;&#10;Description automatically generated">
            <a:extLst>
              <a:ext uri="{FF2B5EF4-FFF2-40B4-BE49-F238E27FC236}">
                <a16:creationId xmlns:a16="http://schemas.microsoft.com/office/drawing/2014/main" id="{AE956B1B-1B1A-4993-A48F-AC472ABDBB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8295" y="2962708"/>
            <a:ext cx="2393005" cy="335020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E79B20B-A5E6-4BB2-A943-F2F150B75A95}"/>
              </a:ext>
            </a:extLst>
          </p:cNvPr>
          <p:cNvSpPr txBox="1"/>
          <p:nvPr/>
        </p:nvSpPr>
        <p:spPr>
          <a:xfrm>
            <a:off x="7329078" y="5273828"/>
            <a:ext cx="41985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</a:rPr>
              <a:t>srsarangi@cse.iitd.ac.in</a:t>
            </a:r>
          </a:p>
        </p:txBody>
      </p:sp>
    </p:spTree>
    <p:extLst>
      <p:ext uri="{BB962C8B-B14F-4D97-AF65-F5344CB8AC3E}">
        <p14:creationId xmlns:p14="http://schemas.microsoft.com/office/powerpoint/2010/main" val="20415093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a program look like? </a:t>
            </a:r>
            <a:br>
              <a:rPr lang="en-US" dirty="0"/>
            </a:br>
            <a:r>
              <a:rPr lang="en-US" dirty="0"/>
              <a:t>Historical Perspective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9602788" cy="377762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 Ever since mathematics was discovered</a:t>
            </a:r>
          </a:p>
          <a:p>
            <a:pPr lvl="1"/>
            <a:r>
              <a:rPr lang="en-US" dirty="0"/>
              <a:t> Man always felt the need for a </a:t>
            </a:r>
            <a:r>
              <a:rPr lang="en-US" dirty="0">
                <a:solidFill>
                  <a:srgbClr val="FF0000"/>
                </a:solidFill>
              </a:rPr>
              <a:t>little bit more of help</a:t>
            </a:r>
          </a:p>
          <a:p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Almost all early civilizations had accountants and book keepers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 They wrote simple programs (</a:t>
            </a:r>
            <a:r>
              <a:rPr lang="en-US" dirty="0">
                <a:solidFill>
                  <a:srgbClr val="FF0000"/>
                </a:solidFill>
              </a:rPr>
              <a:t>in their mind</a:t>
            </a:r>
            <a:r>
              <a:rPr lang="en-US" dirty="0">
                <a:solidFill>
                  <a:schemeClr val="tx1"/>
                </a:solidFill>
              </a:rPr>
              <a:t>) to tally accounts, compute expenditures, and forecast future demands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B5CA8222-23E9-4741-8631-04230F6F32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31812" y="4953001"/>
            <a:ext cx="2293634" cy="181850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56B92F8-A308-4044-9C2F-E30AEE4AEBA9}"/>
              </a:ext>
            </a:extLst>
          </p:cNvPr>
          <p:cNvSpPr txBox="1"/>
          <p:nvPr/>
        </p:nvSpPr>
        <p:spPr>
          <a:xfrm>
            <a:off x="531812" y="6923009"/>
            <a:ext cx="2293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3" tooltip="https://www.nagpurtoday.in/branch-accountant-compuage-infocom-ltd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-nc-sa/3.0/"/>
              </a:rPr>
              <a:t>CC BY-SA-NC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27711478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Ancient Accountants</a:t>
            </a:r>
          </a:p>
        </p:txBody>
      </p:sp>
      <p:sp>
        <p:nvSpPr>
          <p:cNvPr id="4" name="AutoShape 2" descr="http://www.accountingtroubleshooters.com/images/ancient%20Egyptian%20bookkeepers.jpg"/>
          <p:cNvSpPr>
            <a:spLocks noChangeAspect="1" noChangeArrowheads="1"/>
          </p:cNvSpPr>
          <p:nvPr/>
        </p:nvSpPr>
        <p:spPr bwMode="auto">
          <a:xfrm>
            <a:off x="155575" y="-1676400"/>
            <a:ext cx="3333750" cy="3495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4555322-7E5A-47F2-87A4-2D144C6F07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188748" y="1719262"/>
            <a:ext cx="4407440" cy="502308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6350D05-CA7D-4FE4-873D-780F967F5000}"/>
              </a:ext>
            </a:extLst>
          </p:cNvPr>
          <p:cNvSpPr txBox="1"/>
          <p:nvPr/>
        </p:nvSpPr>
        <p:spPr>
          <a:xfrm>
            <a:off x="7653184" y="6303229"/>
            <a:ext cx="3069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hlinkClick r:id="rId3" tooltip="https://commons.wikimedia.org/wiki/File:Lepsius_Neferhotep.JPG"/>
              </a:rPr>
              <a:t>This Photo</a:t>
            </a:r>
            <a:r>
              <a:rPr lang="en-US" sz="900" dirty="0"/>
              <a:t> by Unknown Author is licensed under </a:t>
            </a:r>
            <a:r>
              <a:rPr lang="en-US" sz="900" dirty="0">
                <a:hlinkClick r:id="rId4" tooltip="https://creativecommons.org/licenses/by-sa/3.0/"/>
              </a:rPr>
              <a:t>CC BY-SA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0071915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first real computing machine – Abacus (simple and fast mathematics)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10" name="Content Placeholder 9" descr="A picture containing object, abacus, table, board&#10;&#10;Description automatically generated">
            <a:extLst>
              <a:ext uri="{FF2B5EF4-FFF2-40B4-BE49-F238E27FC236}">
                <a16:creationId xmlns:a16="http://schemas.microsoft.com/office/drawing/2014/main" id="{B61C7E00-76B1-40AA-B497-2600E2127A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691921" y="2133600"/>
            <a:ext cx="4297505" cy="4179392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C2B63DE-0077-4235-9288-C784EDC38EC2}"/>
              </a:ext>
            </a:extLst>
          </p:cNvPr>
          <p:cNvSpPr txBox="1"/>
          <p:nvPr/>
        </p:nvSpPr>
        <p:spPr>
          <a:xfrm>
            <a:off x="5064907" y="6426176"/>
            <a:ext cx="396772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hlinkClick r:id="rId3" tooltip="http://wjmc.blogspot.com/2012_06_01_archive.html"/>
              </a:rPr>
              <a:t>This Photo</a:t>
            </a:r>
            <a:r>
              <a:rPr lang="en-US" sz="900" dirty="0"/>
              <a:t> by Unknown Author is licensed under </a:t>
            </a:r>
            <a:r>
              <a:rPr lang="en-US" sz="900" dirty="0">
                <a:hlinkClick r:id="rId4" tooltip="https://creativecommons.org/licenses/by-nc-nd/3.0/"/>
              </a:rPr>
              <a:t>CC BY-NC-ND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8430326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0156" y="217467"/>
            <a:ext cx="8911687" cy="1280890"/>
          </a:xfrm>
        </p:spPr>
        <p:txBody>
          <a:bodyPr/>
          <a:lstStyle/>
          <a:p>
            <a:r>
              <a:rPr lang="en-US" dirty="0"/>
              <a:t>It is still being used!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13" name="Content Placeholder 12" descr="A picture containing person, indoor, person, table&#10;&#10;Description automatically generated">
            <a:extLst>
              <a:ext uri="{FF2B5EF4-FFF2-40B4-BE49-F238E27FC236}">
                <a16:creationId xmlns:a16="http://schemas.microsoft.com/office/drawing/2014/main" id="{C4C35F9B-8C07-4617-A848-D2A0624BEB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880521" y="1498357"/>
            <a:ext cx="6671322" cy="4449720"/>
          </a:xfr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DE198A6-EBD8-43D2-AD45-A14AD6F1B380}"/>
              </a:ext>
            </a:extLst>
          </p:cNvPr>
          <p:cNvSpPr txBox="1"/>
          <p:nvPr/>
        </p:nvSpPr>
        <p:spPr>
          <a:xfrm>
            <a:off x="3880521" y="6161026"/>
            <a:ext cx="667132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3" tooltip="https://logatfer.wordpress.com/2012/01/09/jade-market-hong-kong/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-sa/3.0/"/>
              </a:rPr>
              <a:t>CC BY-SA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4174411273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9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28E277AD-7E86-44BE-8C84-CF0FA5C099B1}">
  <we:reference id="f12c312d-282a-4734-8843-05915fdfef0b" version="4.3.3.0" store="EXCatalog" storeType="EXCatalog"/>
  <we:alternateReferences>
    <we:reference id="WA104178141" version="4.3.3.0" store="en-US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850</TotalTime>
  <Words>1654</Words>
  <Application>Microsoft Office PowerPoint</Application>
  <PresentationFormat>Widescreen</PresentationFormat>
  <Paragraphs>400</Paragraphs>
  <Slides>55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7" baseType="lpstr">
      <vt:lpstr>Arial</vt:lpstr>
      <vt:lpstr>Calibri</vt:lpstr>
      <vt:lpstr>Cambria Math</vt:lpstr>
      <vt:lpstr>Century Gothic</vt:lpstr>
      <vt:lpstr>Freestyle Script</vt:lpstr>
      <vt:lpstr>Lato Light</vt:lpstr>
      <vt:lpstr>Poppins</vt:lpstr>
      <vt:lpstr>StarSymbol</vt:lpstr>
      <vt:lpstr>Symbol</vt:lpstr>
      <vt:lpstr>Times New Roman</vt:lpstr>
      <vt:lpstr>Wingdings 3</vt:lpstr>
      <vt:lpstr>Wisp</vt:lpstr>
      <vt:lpstr>Computer Architecture: Past, Present, and Future</vt:lpstr>
      <vt:lpstr>What is computer architecture? </vt:lpstr>
      <vt:lpstr>What does a computer do? </vt:lpstr>
      <vt:lpstr>How does it do it? </vt:lpstr>
      <vt:lpstr>PowerPoint Presentation</vt:lpstr>
      <vt:lpstr>What does a program look like?  Historical Perspective</vt:lpstr>
      <vt:lpstr>Ancient Accountants</vt:lpstr>
      <vt:lpstr>The first real computing machine – Abacus (simple and fast mathematics)</vt:lpstr>
      <vt:lpstr>It is still being used! </vt:lpstr>
      <vt:lpstr>Analog Computers </vt:lpstr>
      <vt:lpstr>Basic operation</vt:lpstr>
      <vt:lpstr>Water computers: Could model the British economy</vt:lpstr>
      <vt:lpstr>Basic Methods of Operation</vt:lpstr>
      <vt:lpstr>What was known about computing till 1900 AD</vt:lpstr>
      <vt:lpstr>Then came Alan Turing and asked ...</vt:lpstr>
      <vt:lpstr>Church Turing Thesis</vt:lpstr>
      <vt:lpstr>Led to the design of the modern computer – Von Neumann, Eckert Mauchly, and others</vt:lpstr>
      <vt:lpstr>We have the theoretical tools  How do we build a computer</vt:lpstr>
      <vt:lpstr>By the 50s and 60s </vt:lpstr>
      <vt:lpstr>Era of Big Computer Corporations</vt:lpstr>
      <vt:lpstr>Why does Moore’s law hold? </vt:lpstr>
      <vt:lpstr>PowerPoint Presentation</vt:lpstr>
      <vt:lpstr>From 2000 to 2,000,000,000 transistors</vt:lpstr>
      <vt:lpstr>IPC (Basis of Modern Computer Architecture)</vt:lpstr>
      <vt:lpstr>What determines the IPC?</vt:lpstr>
      <vt:lpstr>Crux of the techniques: Out of Order     Execution </vt:lpstr>
      <vt:lpstr>Crux of the techniques: Speculation </vt:lpstr>
      <vt:lpstr>Where did we reach with all these tricks ... </vt:lpstr>
      <vt:lpstr>Modern Cellphone</vt:lpstr>
      <vt:lpstr>Which computer is faster, and by how many times ... </vt:lpstr>
      <vt:lpstr>PowerPoint Presentation</vt:lpstr>
      <vt:lpstr>Processor Performance Scaling has reached its Limits</vt:lpstr>
      <vt:lpstr>Processor Performance</vt:lpstr>
      <vt:lpstr>What stopped gains in processor performance? </vt:lpstr>
      <vt:lpstr>What else? </vt:lpstr>
      <vt:lpstr>New Mantra: Think parallel </vt:lpstr>
      <vt:lpstr>What are the new problems to be solved ... </vt:lpstr>
      <vt:lpstr>What about old friend power? </vt:lpstr>
      <vt:lpstr>Novel methods of cooling  Water cooled server</vt:lpstr>
      <vt:lpstr>Process Variation</vt:lpstr>
      <vt:lpstr>This is what you get ... </vt:lpstr>
      <vt:lpstr>Process Variation Effects</vt:lpstr>
      <vt:lpstr>Reliability: Soft Errors and Hard Errors</vt:lpstr>
      <vt:lpstr>You cannot place a supercomputer on mount Everest. </vt:lpstr>
      <vt:lpstr>What happens after 10 years of continuous operation ... </vt:lpstr>
      <vt:lpstr>Security: The kill switch (HW Trojan)</vt:lpstr>
      <vt:lpstr>PowerPoint Presentation</vt:lpstr>
      <vt:lpstr>Transistor Size Roadmap</vt:lpstr>
      <vt:lpstr>What next? </vt:lpstr>
      <vt:lpstr>Future of Computer Architecture</vt:lpstr>
      <vt:lpstr>Discussion on Teaching Computer Architecture</vt:lpstr>
      <vt:lpstr>Contents of a basic course</vt:lpstr>
      <vt:lpstr>Contents - II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Architecture: Past, Present, and Future</dc:title>
  <dc:creator>Dell</dc:creator>
  <cp:lastModifiedBy>Smruti Ranjan Sarangi</cp:lastModifiedBy>
  <cp:revision>115</cp:revision>
  <dcterms:created xsi:type="dcterms:W3CDTF">2016-06-12T04:03:50Z</dcterms:created>
  <dcterms:modified xsi:type="dcterms:W3CDTF">2020-10-28T14:04:32Z</dcterms:modified>
</cp:coreProperties>
</file>